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91" r:id="rId5"/>
    <p:sldId id="290" r:id="rId6"/>
    <p:sldId id="288" r:id="rId7"/>
    <p:sldId id="283" r:id="rId8"/>
    <p:sldId id="267" r:id="rId9"/>
    <p:sldId id="294" r:id="rId10"/>
    <p:sldId id="295" r:id="rId11"/>
    <p:sldId id="284" r:id="rId12"/>
    <p:sldId id="298" r:id="rId13"/>
    <p:sldId id="299" r:id="rId14"/>
    <p:sldId id="300" r:id="rId15"/>
    <p:sldId id="301" r:id="rId16"/>
    <p:sldId id="302" r:id="rId17"/>
    <p:sldId id="285" r:id="rId18"/>
    <p:sldId id="279" r:id="rId19"/>
    <p:sldId id="303" r:id="rId20"/>
    <p:sldId id="280" r:id="rId21"/>
    <p:sldId id="287" r:id="rId22"/>
    <p:sldId id="306" r:id="rId23"/>
    <p:sldId id="305" r:id="rId24"/>
    <p:sldId id="293"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C85"/>
    <a:srgbClr val="288BCC"/>
    <a:srgbClr val="023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p:scale>
          <a:sx n="88" d="100"/>
          <a:sy n="88" d="100"/>
        </p:scale>
        <p:origin x="451" y="-2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D6408C-9D2C-4C0D-ACF9-E4F3D952D2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9964CD-560E-4E15-84DB-6F358BFC6F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B3F88F-2ECA-48B7-85C1-5C58F7F117C3}" type="datetimeFigureOut">
              <a:rPr lang="en-US" smtClean="0"/>
              <a:t>9/10/2019</a:t>
            </a:fld>
            <a:endParaRPr lang="en-US"/>
          </a:p>
        </p:txBody>
      </p:sp>
      <p:sp>
        <p:nvSpPr>
          <p:cNvPr id="4" name="Footer Placeholder 3">
            <a:extLst>
              <a:ext uri="{FF2B5EF4-FFF2-40B4-BE49-F238E27FC236}">
                <a16:creationId xmlns:a16="http://schemas.microsoft.com/office/drawing/2014/main" id="{A93FE28C-80B1-4769-8A5C-F74C4F60DF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A6DEB1-6E40-42B9-B27C-9BDF71547E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51C54C-3448-4B01-A66D-8697F2569EB8}" type="slidenum">
              <a:rPr lang="en-US" smtClean="0"/>
              <a:t>‹#›</a:t>
            </a:fld>
            <a:endParaRPr lang="en-US"/>
          </a:p>
        </p:txBody>
      </p:sp>
    </p:spTree>
    <p:extLst>
      <p:ext uri="{BB962C8B-B14F-4D97-AF65-F5344CB8AC3E}">
        <p14:creationId xmlns:p14="http://schemas.microsoft.com/office/powerpoint/2010/main" val="1994673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56B36-D93F-41A6-9B59-C61F96CA5E6A}" type="datetimeFigureOut">
              <a:rPr lang="zh-CN" altLang="en-US" smtClean="0"/>
              <a:t>2019/9/10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EA0F0-C91A-4853-A81D-74D57730A7F1}" type="slidenum">
              <a:rPr lang="zh-CN" altLang="en-US" smtClean="0"/>
              <a:t>‹#›</a:t>
            </a:fld>
            <a:endParaRPr lang="zh-CN" altLang="en-US"/>
          </a:p>
        </p:txBody>
      </p:sp>
    </p:spTree>
    <p:extLst>
      <p:ext uri="{BB962C8B-B14F-4D97-AF65-F5344CB8AC3E}">
        <p14:creationId xmlns:p14="http://schemas.microsoft.com/office/powerpoint/2010/main" val="14909361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EEA0F0-C91A-4853-A81D-74D57730A7F1}" type="slidenum">
              <a:rPr lang="zh-CN" altLang="en-US" smtClean="0"/>
              <a:t>1</a:t>
            </a:fld>
            <a:endParaRPr lang="zh-CN" altLang="en-US"/>
          </a:p>
        </p:txBody>
      </p:sp>
    </p:spTree>
    <p:extLst>
      <p:ext uri="{BB962C8B-B14F-4D97-AF65-F5344CB8AC3E}">
        <p14:creationId xmlns:p14="http://schemas.microsoft.com/office/powerpoint/2010/main" val="26619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F6BC2-85B1-4F77-8F34-A35AA66E3AD1}" type="slidenum">
              <a:rPr lang="zh-CN" altLang="en-US" smtClean="0"/>
              <a:t>20</a:t>
            </a:fld>
            <a:endParaRPr lang="zh-CN" altLang="en-US"/>
          </a:p>
        </p:txBody>
      </p:sp>
    </p:spTree>
    <p:extLst>
      <p:ext uri="{BB962C8B-B14F-4D97-AF65-F5344CB8AC3E}">
        <p14:creationId xmlns:p14="http://schemas.microsoft.com/office/powerpoint/2010/main" val="195107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a:t>模板来自于风云办公 </a:t>
            </a:r>
            <a:r>
              <a:rPr lang="en-US" altLang="zh-CN" sz="12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www.ppt118.com</a:t>
            </a:r>
            <a:endParaRPr lang="zh-CN" altLang="en-US" sz="120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8659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a:t>模板来自于风云办公 </a:t>
            </a:r>
            <a:r>
              <a:rPr lang="en-US" altLang="zh-CN" sz="12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www.ppt118.com</a:t>
            </a:r>
            <a:endParaRPr lang="zh-CN" altLang="en-US" sz="120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51798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a:t>模板来自于风云办公 </a:t>
            </a:r>
            <a:r>
              <a:rPr lang="en-US" altLang="zh-CN" sz="12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www.ppt118.com</a:t>
            </a:r>
            <a:endParaRPr lang="zh-CN" altLang="en-US" sz="120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23</a:t>
            </a:fld>
            <a:endParaRPr lang="zh-CN" altLang="en-US">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2034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EEA0F0-C91A-4853-A81D-74D57730A7F1}" type="slidenum">
              <a:rPr lang="zh-CN" altLang="en-US" smtClean="0"/>
              <a:t>2</a:t>
            </a:fld>
            <a:endParaRPr lang="zh-CN" altLang="en-US"/>
          </a:p>
        </p:txBody>
      </p:sp>
    </p:spTree>
    <p:extLst>
      <p:ext uri="{BB962C8B-B14F-4D97-AF65-F5344CB8AC3E}">
        <p14:creationId xmlns:p14="http://schemas.microsoft.com/office/powerpoint/2010/main" val="59789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66F124-5901-4220-A753-DC2F985E69D6}" type="slidenum">
              <a:rPr lang="zh-CN" altLang="en-US" smtClean="0"/>
              <a:t>3</a:t>
            </a:fld>
            <a:endParaRPr lang="zh-CN" altLang="en-US"/>
          </a:p>
        </p:txBody>
      </p:sp>
    </p:spTree>
    <p:extLst>
      <p:ext uri="{BB962C8B-B14F-4D97-AF65-F5344CB8AC3E}">
        <p14:creationId xmlns:p14="http://schemas.microsoft.com/office/powerpoint/2010/main" val="163622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66F124-5901-4220-A753-DC2F985E69D6}" type="slidenum">
              <a:rPr lang="zh-CN" altLang="en-US" smtClean="0"/>
              <a:t>7</a:t>
            </a:fld>
            <a:endParaRPr lang="zh-CN" altLang="en-US"/>
          </a:p>
        </p:txBody>
      </p:sp>
    </p:spTree>
    <p:extLst>
      <p:ext uri="{BB962C8B-B14F-4D97-AF65-F5344CB8AC3E}">
        <p14:creationId xmlns:p14="http://schemas.microsoft.com/office/powerpoint/2010/main" val="315866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mn-lt"/>
                <a:ea typeface="+mn-ea"/>
                <a:cs typeface="+mn-cs"/>
              </a:rPr>
              <a:t>"Hash" is really a broad term with different formal meanings in different contexts.</a:t>
            </a:r>
            <a:endParaRPr lang="zh-CN" altLang="en-US" dirty="0"/>
          </a:p>
        </p:txBody>
      </p:sp>
      <p:sp>
        <p:nvSpPr>
          <p:cNvPr id="4" name="灯片编号占位符 3"/>
          <p:cNvSpPr>
            <a:spLocks noGrp="1"/>
          </p:cNvSpPr>
          <p:nvPr>
            <p:ph type="sldNum" sz="quarter" idx="10"/>
          </p:nvPr>
        </p:nvSpPr>
        <p:spPr/>
        <p:txBody>
          <a:bodyPr/>
          <a:lstStyle/>
          <a:p>
            <a:fld id="{AACF6BC2-85B1-4F77-8F34-A35AA66E3AD1}" type="slidenum">
              <a:rPr lang="zh-CN" altLang="en-US" smtClean="0"/>
              <a:t>8</a:t>
            </a:fld>
            <a:endParaRPr lang="zh-CN" altLang="en-US"/>
          </a:p>
        </p:txBody>
      </p:sp>
    </p:spTree>
    <p:extLst>
      <p:ext uri="{BB962C8B-B14F-4D97-AF65-F5344CB8AC3E}">
        <p14:creationId xmlns:p14="http://schemas.microsoft.com/office/powerpoint/2010/main" val="198055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66F124-5901-4220-A753-DC2F985E69D6}" type="slidenum">
              <a:rPr lang="zh-CN" altLang="en-US" smtClean="0"/>
              <a:t>11</a:t>
            </a:fld>
            <a:endParaRPr lang="zh-CN" altLang="en-US"/>
          </a:p>
        </p:txBody>
      </p:sp>
    </p:spTree>
    <p:extLst>
      <p:ext uri="{BB962C8B-B14F-4D97-AF65-F5344CB8AC3E}">
        <p14:creationId xmlns:p14="http://schemas.microsoft.com/office/powerpoint/2010/main" val="251200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Blocks are linked together. Each block’s identity is based on the previous one. The linkage between blocks are very important. If some linkage breaks, it changes all the blocks after it. That is to say, if you want to change something in the past, all blocks afterwards break.</a:t>
            </a:r>
          </a:p>
        </p:txBody>
      </p:sp>
      <p:sp>
        <p:nvSpPr>
          <p:cNvPr id="4" name="Slide Number Placeholder 3"/>
          <p:cNvSpPr>
            <a:spLocks noGrp="1"/>
          </p:cNvSpPr>
          <p:nvPr>
            <p:ph type="sldNum" sz="quarter" idx="5"/>
          </p:nvPr>
        </p:nvSpPr>
        <p:spPr/>
        <p:txBody>
          <a:bodyPr/>
          <a:lstStyle/>
          <a:p>
            <a:fld id="{6BEEA0F0-C91A-4853-A81D-74D57730A7F1}" type="slidenum">
              <a:rPr lang="zh-CN" altLang="en-US" smtClean="0"/>
              <a:t>12</a:t>
            </a:fld>
            <a:endParaRPr lang="zh-CN" altLang="en-US"/>
          </a:p>
        </p:txBody>
      </p:sp>
    </p:spTree>
    <p:extLst>
      <p:ext uri="{BB962C8B-B14F-4D97-AF65-F5344CB8AC3E}">
        <p14:creationId xmlns:p14="http://schemas.microsoft.com/office/powerpoint/2010/main" val="257170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66F124-5901-4220-A753-DC2F985E69D6}" type="slidenum">
              <a:rPr lang="zh-CN" altLang="en-US" smtClean="0"/>
              <a:t>17</a:t>
            </a:fld>
            <a:endParaRPr lang="zh-CN" altLang="en-US"/>
          </a:p>
        </p:txBody>
      </p:sp>
    </p:spTree>
    <p:extLst>
      <p:ext uri="{BB962C8B-B14F-4D97-AF65-F5344CB8AC3E}">
        <p14:creationId xmlns:p14="http://schemas.microsoft.com/office/powerpoint/2010/main" val="282600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F6BC2-85B1-4F77-8F34-A35AA66E3AD1}" type="slidenum">
              <a:rPr lang="zh-CN" altLang="en-US" smtClean="0"/>
              <a:t>18</a:t>
            </a:fld>
            <a:endParaRPr lang="zh-CN" altLang="en-US"/>
          </a:p>
        </p:txBody>
      </p:sp>
    </p:spTree>
    <p:extLst>
      <p:ext uri="{BB962C8B-B14F-4D97-AF65-F5344CB8AC3E}">
        <p14:creationId xmlns:p14="http://schemas.microsoft.com/office/powerpoint/2010/main" val="1080141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spTree>
    <p:extLst>
      <p:ext uri="{BB962C8B-B14F-4D97-AF65-F5344CB8AC3E}">
        <p14:creationId xmlns:p14="http://schemas.microsoft.com/office/powerpoint/2010/main" val="6116449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14614385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26314580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7787932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35777971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31164702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159775972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426541779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57010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35906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21347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145074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5D8C-0982-4F50-AD4A-CE93061E78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8D04F-4C75-432E-9DF1-C8B2182A9622}"/>
              </a:ext>
            </a:extLst>
          </p:cNvPr>
          <p:cNvSpPr>
            <a:spLocks noGrp="1"/>
          </p:cNvSpPr>
          <p:nvPr>
            <p:ph type="dt" sz="half" idx="10"/>
          </p:nvPr>
        </p:nvSpPr>
        <p:spPr/>
        <p:txBody>
          <a:bodyPr/>
          <a:lstStyle/>
          <a:p>
            <a:endParaRPr lang="zh-CN" altLang="en-US"/>
          </a:p>
        </p:txBody>
      </p:sp>
      <p:sp>
        <p:nvSpPr>
          <p:cNvPr id="4" name="Footer Placeholder 3">
            <a:extLst>
              <a:ext uri="{FF2B5EF4-FFF2-40B4-BE49-F238E27FC236}">
                <a16:creationId xmlns:a16="http://schemas.microsoft.com/office/drawing/2014/main" id="{F4989404-523D-4E44-A08A-1FE1A77F52BC}"/>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3EBA2E4A-5E0B-4E1F-9D48-787146A1F3CA}"/>
              </a:ext>
            </a:extLst>
          </p:cNvPr>
          <p:cNvSpPr>
            <a:spLocks noGrp="1"/>
          </p:cNvSpPr>
          <p:nvPr>
            <p:ph type="sldNum" sz="quarter" idx="12"/>
          </p:nvPr>
        </p:nvSpPr>
        <p:spPr/>
        <p:txBody>
          <a:bodyPr/>
          <a:lstStyle/>
          <a:p>
            <a:fld id="{0FE668FC-D787-4060-A729-F4751559212A}" type="slidenum">
              <a:rPr lang="zh-CN" altLang="en-US" smtClean="0"/>
              <a:t>‹#›</a:t>
            </a:fld>
            <a:endParaRPr lang="zh-CN" altLang="en-US"/>
          </a:p>
        </p:txBody>
      </p:sp>
      <p:cxnSp>
        <p:nvCxnSpPr>
          <p:cNvPr id="6" name="直接连接符 8">
            <a:extLst>
              <a:ext uri="{FF2B5EF4-FFF2-40B4-BE49-F238E27FC236}">
                <a16:creationId xmlns:a16="http://schemas.microsoft.com/office/drawing/2014/main" id="{C2DD0878-2254-42E7-B6E6-0859167D33DD}"/>
              </a:ext>
            </a:extLst>
          </p:cNvPr>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椭圆 9">
            <a:extLst>
              <a:ext uri="{FF2B5EF4-FFF2-40B4-BE49-F238E27FC236}">
                <a16:creationId xmlns:a16="http://schemas.microsoft.com/office/drawing/2014/main" id="{286A4F66-6BAB-4C80-9607-E20A1963F17C}"/>
              </a:ext>
            </a:extLst>
          </p:cNvPr>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0">
            <a:extLst>
              <a:ext uri="{FF2B5EF4-FFF2-40B4-BE49-F238E27FC236}">
                <a16:creationId xmlns:a16="http://schemas.microsoft.com/office/drawing/2014/main" id="{378890EE-6F6B-47E6-B3C0-36B54EF38AE4}"/>
              </a:ext>
            </a:extLst>
          </p:cNvPr>
          <p:cNvSpPr txBox="1"/>
          <p:nvPr userDrawn="1"/>
        </p:nvSpPr>
        <p:spPr>
          <a:xfrm>
            <a:off x="683192" y="293003"/>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04251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5D8C-0982-4F50-AD4A-CE93061E78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18D04F-4C75-432E-9DF1-C8B2182A9622}"/>
              </a:ext>
            </a:extLst>
          </p:cNvPr>
          <p:cNvSpPr>
            <a:spLocks noGrp="1"/>
          </p:cNvSpPr>
          <p:nvPr>
            <p:ph type="dt" sz="half" idx="10"/>
          </p:nvPr>
        </p:nvSpPr>
        <p:spPr/>
        <p:txBody>
          <a:bodyPr/>
          <a:lstStyle/>
          <a:p>
            <a:endParaRPr lang="zh-CN" altLang="en-US"/>
          </a:p>
        </p:txBody>
      </p:sp>
      <p:sp>
        <p:nvSpPr>
          <p:cNvPr id="4" name="Footer Placeholder 3">
            <a:extLst>
              <a:ext uri="{FF2B5EF4-FFF2-40B4-BE49-F238E27FC236}">
                <a16:creationId xmlns:a16="http://schemas.microsoft.com/office/drawing/2014/main" id="{F4989404-523D-4E44-A08A-1FE1A77F52BC}"/>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3EBA2E4A-5E0B-4E1F-9D48-787146A1F3CA}"/>
              </a:ext>
            </a:extLst>
          </p:cNvPr>
          <p:cNvSpPr>
            <a:spLocks noGrp="1"/>
          </p:cNvSpPr>
          <p:nvPr>
            <p:ph type="sldNum" sz="quarter" idx="12"/>
          </p:nvPr>
        </p:nvSpPr>
        <p:spPr/>
        <p:txBody>
          <a:bodyPr/>
          <a:lstStyle/>
          <a:p>
            <a:fld id="{0FE668FC-D787-4060-A729-F4751559212A}" type="slidenum">
              <a:rPr lang="zh-CN" altLang="en-US" smtClean="0"/>
              <a:t>‹#›</a:t>
            </a:fld>
            <a:endParaRPr lang="zh-CN" altLang="en-US"/>
          </a:p>
        </p:txBody>
      </p:sp>
      <p:cxnSp>
        <p:nvCxnSpPr>
          <p:cNvPr id="6" name="直接连接符 8">
            <a:extLst>
              <a:ext uri="{FF2B5EF4-FFF2-40B4-BE49-F238E27FC236}">
                <a16:creationId xmlns:a16="http://schemas.microsoft.com/office/drawing/2014/main" id="{C2DD0878-2254-42E7-B6E6-0859167D33DD}"/>
              </a:ext>
            </a:extLst>
          </p:cNvPr>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 name="椭圆 9">
            <a:extLst>
              <a:ext uri="{FF2B5EF4-FFF2-40B4-BE49-F238E27FC236}">
                <a16:creationId xmlns:a16="http://schemas.microsoft.com/office/drawing/2014/main" id="{286A4F66-6BAB-4C80-9607-E20A1963F17C}"/>
              </a:ext>
            </a:extLst>
          </p:cNvPr>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0">
            <a:extLst>
              <a:ext uri="{FF2B5EF4-FFF2-40B4-BE49-F238E27FC236}">
                <a16:creationId xmlns:a16="http://schemas.microsoft.com/office/drawing/2014/main" id="{378890EE-6F6B-47E6-B3C0-36B54EF38AE4}"/>
              </a:ext>
            </a:extLst>
          </p:cNvPr>
          <p:cNvSpPr txBox="1"/>
          <p:nvPr userDrawn="1"/>
        </p:nvSpPr>
        <p:spPr>
          <a:xfrm>
            <a:off x="683192" y="293003"/>
            <a:ext cx="604653" cy="523220"/>
          </a:xfrm>
          <a:prstGeom prst="rect">
            <a:avLst/>
          </a:prstGeom>
          <a:noFill/>
        </p:spPr>
        <p:txBody>
          <a:bodyPr wrap="non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53903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32912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57964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04</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76599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85000"/>
          </a:xfrm>
          <a:prstGeom prst="rect">
            <a:avLst/>
          </a:prstGeom>
        </p:spPr>
      </p:pic>
      <p:cxnSp>
        <p:nvCxnSpPr>
          <p:cNvPr id="9" name="直接连接符 8"/>
          <p:cNvCxnSpPr/>
          <p:nvPr userDrawn="1"/>
        </p:nvCxnSpPr>
        <p:spPr>
          <a:xfrm>
            <a:off x="985520" y="810227"/>
            <a:ext cx="1057943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userDrawn="1"/>
        </p:nvSpPr>
        <p:spPr>
          <a:xfrm>
            <a:off x="711459" y="262429"/>
            <a:ext cx="548120" cy="548120"/>
          </a:xfrm>
          <a:prstGeom prst="ellipse">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userDrawn="1"/>
        </p:nvSpPr>
        <p:spPr>
          <a:xfrm>
            <a:off x="683192" y="293003"/>
            <a:ext cx="604653" cy="523220"/>
          </a:xfrm>
          <a:prstGeom prst="rect">
            <a:avLst/>
          </a:prstGeom>
          <a:noFill/>
        </p:spPr>
        <p:txBody>
          <a:bodyPr wrap="non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01</a:t>
            </a:r>
            <a:endParaRPr lang="zh-CN" altLang="en-US" sz="280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70861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33760042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923506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4709944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68FC-D787-4060-A729-F4751559212A}" type="slidenum">
              <a:rPr lang="zh-CN" altLang="en-US" smtClean="0"/>
              <a:t>‹#›</a:t>
            </a:fld>
            <a:endParaRPr lang="zh-CN" altLang="en-US"/>
          </a:p>
        </p:txBody>
      </p:sp>
    </p:spTree>
    <p:extLst>
      <p:ext uri="{BB962C8B-B14F-4D97-AF65-F5344CB8AC3E}">
        <p14:creationId xmlns:p14="http://schemas.microsoft.com/office/powerpoint/2010/main" val="2980567530"/>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65" r:id="rId4"/>
    <p:sldLayoutId id="2147483666" r:id="rId5"/>
    <p:sldLayoutId id="2147483667"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8" r:id="rId20"/>
    <p:sldLayoutId id="2147483670"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anders.com/blockchain/blockchai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ockchain.com/explorer"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vestopedia.com/terms/h/hash.asp" TargetMode="External"/><Relationship Id="rId2" Type="http://schemas.openxmlformats.org/officeDocument/2006/relationships/hyperlink" Target="https://www.investopedia.com/terms/d/doublespending.asp" TargetMode="External"/><Relationship Id="rId1" Type="http://schemas.openxmlformats.org/officeDocument/2006/relationships/slideLayout" Target="../slideLayouts/slideLayout12.xml"/><Relationship Id="rId6" Type="http://schemas.openxmlformats.org/officeDocument/2006/relationships/hyperlink" Target="https://btc.com/stats/pool" TargetMode="External"/><Relationship Id="rId5" Type="http://schemas.openxmlformats.org/officeDocument/2006/relationships/hyperlink" Target="https://en.bitcoin.it/wiki/Nonce" TargetMode="External"/><Relationship Id="rId4" Type="http://schemas.openxmlformats.org/officeDocument/2006/relationships/hyperlink" Target="https://coinsutra.com/bitcoin-private-ke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r="33750"/>
          <a:stretch>
            <a:fillRect/>
          </a:stretch>
        </p:blipFill>
        <p:spPr>
          <a:xfrm>
            <a:off x="-82289" y="311181"/>
            <a:ext cx="8077200" cy="6096000"/>
          </a:xfrm>
          <a:prstGeom prst="rect">
            <a:avLst/>
          </a:prstGeom>
        </p:spPr>
      </p:pic>
      <p:sp>
        <p:nvSpPr>
          <p:cNvPr id="8" name="TextBox 3"/>
          <p:cNvSpPr txBox="1"/>
          <p:nvPr/>
        </p:nvSpPr>
        <p:spPr>
          <a:xfrm>
            <a:off x="5582516" y="1333972"/>
            <a:ext cx="6096000" cy="1323439"/>
          </a:xfrm>
          <a:prstGeom prst="rect">
            <a:avLst/>
          </a:prstGeom>
          <a:noFill/>
        </p:spPr>
        <p:txBody>
          <a:bodyPr wrap="square" rtlCol="0">
            <a:spAutoFit/>
          </a:bodyPr>
          <a:lstStyle/>
          <a:p>
            <a:r>
              <a:rPr lang="en-US" altLang="zh-CN" sz="4000" b="1" dirty="0">
                <a:solidFill>
                  <a:schemeClr val="bg1"/>
                </a:solidFill>
                <a:effectLst>
                  <a:glow rad="228600">
                    <a:srgbClr val="175C85"/>
                  </a:glow>
                </a:effectLst>
                <a:latin typeface="微软雅黑" panose="020B0503020204020204" pitchFamily="34" charset="-122"/>
                <a:ea typeface="微软雅黑" panose="020B0503020204020204" pitchFamily="34" charset="-122"/>
              </a:rPr>
              <a:t>Bitcoin: A Peer-to-Peer Electronic Cash System</a:t>
            </a:r>
            <a:endParaRPr lang="en-US" sz="4000" b="1" dirty="0">
              <a:solidFill>
                <a:schemeClr val="bg1"/>
              </a:solidFill>
              <a:effectLst>
                <a:glow rad="228600">
                  <a:srgbClr val="175C85"/>
                </a:glow>
              </a:effectLst>
              <a:latin typeface="微软雅黑" panose="020B0503020204020204" pitchFamily="34" charset="-122"/>
              <a:ea typeface="微软雅黑" panose="020B0503020204020204" pitchFamily="34" charset="-122"/>
            </a:endParaRPr>
          </a:p>
        </p:txBody>
      </p:sp>
      <p:grpSp>
        <p:nvGrpSpPr>
          <p:cNvPr id="7" name="Group 6">
            <a:extLst>
              <a:ext uri="{FF2B5EF4-FFF2-40B4-BE49-F238E27FC236}">
                <a16:creationId xmlns:a16="http://schemas.microsoft.com/office/drawing/2014/main" id="{A332019D-3785-4BC6-B95D-D77A059FF785}"/>
              </a:ext>
            </a:extLst>
          </p:cNvPr>
          <p:cNvGrpSpPr/>
          <p:nvPr/>
        </p:nvGrpSpPr>
        <p:grpSpPr>
          <a:xfrm>
            <a:off x="7376995" y="4195107"/>
            <a:ext cx="2263967" cy="338554"/>
            <a:chOff x="6493868" y="5299563"/>
            <a:chExt cx="2263967" cy="338554"/>
          </a:xfrm>
        </p:grpSpPr>
        <p:sp>
          <p:nvSpPr>
            <p:cNvPr id="13" name="圆角矩形 12"/>
            <p:cNvSpPr/>
            <p:nvPr/>
          </p:nvSpPr>
          <p:spPr>
            <a:xfrm>
              <a:off x="6493868" y="5309322"/>
              <a:ext cx="2263967" cy="320520"/>
            </a:xfrm>
            <a:prstGeom prst="roundRect">
              <a:avLst>
                <a:gd name="adj" fmla="val 418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4" name="矩形 13"/>
            <p:cNvSpPr/>
            <p:nvPr/>
          </p:nvSpPr>
          <p:spPr>
            <a:xfrm>
              <a:off x="6541662" y="5299563"/>
              <a:ext cx="2123082" cy="338554"/>
            </a:xfrm>
            <a:prstGeom prst="rect">
              <a:avLst/>
            </a:prstGeom>
          </p:spPr>
          <p:txBody>
            <a:bodyPr wrap="none">
              <a:spAutoFit/>
            </a:bodyPr>
            <a:lstStyle/>
            <a:p>
              <a:pPr algn="ctr"/>
              <a:r>
                <a:rPr lang="en-US" altLang="zh-CN" sz="1600" dirty="0">
                  <a:solidFill>
                    <a:schemeClr val="bg1">
                      <a:lumMod val="75000"/>
                    </a:schemeClr>
                  </a:solidFill>
                  <a:latin typeface="微软雅黑" panose="020B0503020204020204" pitchFamily="34" charset="-122"/>
                  <a:ea typeface="微软雅黑" panose="020B0503020204020204" pitchFamily="34" charset="-122"/>
                </a:rPr>
                <a:t>Speaker</a:t>
              </a:r>
              <a:r>
                <a:rPr lang="zh-CN" altLang="en-US" sz="1600" dirty="0">
                  <a:solidFill>
                    <a:schemeClr val="bg1">
                      <a:lumMod val="75000"/>
                    </a:schemeClr>
                  </a:solidFill>
                  <a:latin typeface="微软雅黑" panose="020B0503020204020204" pitchFamily="34" charset="-122"/>
                  <a:ea typeface="微软雅黑" panose="020B0503020204020204" pitchFamily="34" charset="-122"/>
                </a:rPr>
                <a:t>：</a:t>
              </a:r>
              <a:r>
                <a:rPr lang="en-US" altLang="zh-CN" sz="1600" dirty="0">
                  <a:solidFill>
                    <a:schemeClr val="bg1">
                      <a:lumMod val="75000"/>
                    </a:schemeClr>
                  </a:solidFill>
                  <a:latin typeface="微软雅黑" panose="020B0503020204020204" pitchFamily="34" charset="-122"/>
                  <a:ea typeface="微软雅黑" panose="020B0503020204020204" pitchFamily="34" charset="-122"/>
                </a:rPr>
                <a:t>Lizhi Xing</a:t>
              </a:r>
            </a:p>
          </p:txBody>
        </p:sp>
      </p:grpSp>
      <p:grpSp>
        <p:nvGrpSpPr>
          <p:cNvPr id="2" name="Group 1">
            <a:extLst>
              <a:ext uri="{FF2B5EF4-FFF2-40B4-BE49-F238E27FC236}">
                <a16:creationId xmlns:a16="http://schemas.microsoft.com/office/drawing/2014/main" id="{C9E9B684-27B0-41B9-A245-CAF26BAF309C}"/>
              </a:ext>
            </a:extLst>
          </p:cNvPr>
          <p:cNvGrpSpPr/>
          <p:nvPr/>
        </p:nvGrpSpPr>
        <p:grpSpPr>
          <a:xfrm>
            <a:off x="6853759" y="3427207"/>
            <a:ext cx="3355758" cy="369332"/>
            <a:chOff x="6205690" y="4685786"/>
            <a:chExt cx="3355758" cy="369332"/>
          </a:xfrm>
        </p:grpSpPr>
        <p:sp>
          <p:nvSpPr>
            <p:cNvPr id="15" name="圆角矩形 14"/>
            <p:cNvSpPr/>
            <p:nvPr/>
          </p:nvSpPr>
          <p:spPr>
            <a:xfrm>
              <a:off x="6205690" y="4713473"/>
              <a:ext cx="3355758" cy="302486"/>
            </a:xfrm>
            <a:prstGeom prst="roundRect">
              <a:avLst>
                <a:gd name="adj" fmla="val 4185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6" name="矩形 15"/>
            <p:cNvSpPr/>
            <p:nvPr/>
          </p:nvSpPr>
          <p:spPr>
            <a:xfrm>
              <a:off x="6297148" y="4685786"/>
              <a:ext cx="3127524" cy="369332"/>
            </a:xfrm>
            <a:prstGeom prst="rect">
              <a:avLst/>
            </a:prstGeom>
          </p:spPr>
          <p:txBody>
            <a:bodyPr wrap="none">
              <a:spAutoFit/>
            </a:bodyPr>
            <a:lstStyle/>
            <a:p>
              <a:pPr algn="ctr"/>
              <a:r>
                <a:rPr lang="en-US" altLang="zh-CN" dirty="0">
                  <a:solidFill>
                    <a:schemeClr val="bg1">
                      <a:lumMod val="75000"/>
                    </a:schemeClr>
                  </a:solidFill>
                  <a:latin typeface="微软雅黑" panose="020B0503020204020204" pitchFamily="34" charset="-122"/>
                  <a:ea typeface="微软雅黑" panose="020B0503020204020204" pitchFamily="34" charset="-122"/>
                </a:rPr>
                <a:t>Author: Satoshi Nakamoto</a:t>
              </a:r>
            </a:p>
          </p:txBody>
        </p:sp>
      </p:grpSp>
    </p:spTree>
    <p:extLst>
      <p:ext uri="{BB962C8B-B14F-4D97-AF65-F5344CB8AC3E}">
        <p14:creationId xmlns:p14="http://schemas.microsoft.com/office/powerpoint/2010/main" val="60440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300" fill="hold"/>
                                        <p:tgtEl>
                                          <p:spTgt spid="8"/>
                                        </p:tgtEl>
                                        <p:attrNameLst>
                                          <p:attrName>ppt_w</p:attrName>
                                        </p:attrNameLst>
                                      </p:cBhvr>
                                      <p:tavLst>
                                        <p:tav tm="0">
                                          <p:val>
                                            <p:fltVal val="0"/>
                                          </p:val>
                                        </p:tav>
                                        <p:tav tm="100000">
                                          <p:val>
                                            <p:strVal val="#ppt_w"/>
                                          </p:val>
                                        </p:tav>
                                      </p:tavLst>
                                    </p:anim>
                                    <p:anim calcmode="lin" valueType="num">
                                      <p:cBhvr>
                                        <p:cTn id="14" dur="1300" fill="hold"/>
                                        <p:tgtEl>
                                          <p:spTgt spid="8"/>
                                        </p:tgtEl>
                                        <p:attrNameLst>
                                          <p:attrName>ppt_h</p:attrName>
                                        </p:attrNameLst>
                                      </p:cBhvr>
                                      <p:tavLst>
                                        <p:tav tm="0">
                                          <p:val>
                                            <p:fltVal val="0"/>
                                          </p:val>
                                        </p:tav>
                                        <p:tav tm="100000">
                                          <p:val>
                                            <p:strVal val="#ppt_h"/>
                                          </p:val>
                                        </p:tav>
                                      </p:tavLst>
                                    </p:anim>
                                    <p:animEffect transition="in" filter="fade">
                                      <p:cBhvr>
                                        <p:cTn id="15" dur="13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56034-9501-49CB-AAC5-CAADDBDDE4B5}"/>
              </a:ext>
            </a:extLst>
          </p:cNvPr>
          <p:cNvSpPr txBox="1"/>
          <p:nvPr/>
        </p:nvSpPr>
        <p:spPr>
          <a:xfrm>
            <a:off x="1422400" y="266281"/>
            <a:ext cx="7787588"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Transaction: Double-Spending Problem</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0" name="Picture 9" descr="A sign on the side of a building&#10;&#10;Description automatically generated">
            <a:extLst>
              <a:ext uri="{FF2B5EF4-FFF2-40B4-BE49-F238E27FC236}">
                <a16:creationId xmlns:a16="http://schemas.microsoft.com/office/drawing/2014/main" id="{730E6AAE-B3C4-48C5-BBE3-9B95B8C1D1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195" y="1300775"/>
            <a:ext cx="2446555" cy="1629183"/>
          </a:xfrm>
          <a:prstGeom prst="rect">
            <a:avLst/>
          </a:prstGeom>
        </p:spPr>
      </p:pic>
      <p:sp>
        <p:nvSpPr>
          <p:cNvPr id="11" name="TextBox 10">
            <a:extLst>
              <a:ext uri="{FF2B5EF4-FFF2-40B4-BE49-F238E27FC236}">
                <a16:creationId xmlns:a16="http://schemas.microsoft.com/office/drawing/2014/main" id="{217CD6E9-EF46-4931-ACD8-05E26E5E0551}"/>
              </a:ext>
            </a:extLst>
          </p:cNvPr>
          <p:cNvSpPr txBox="1"/>
          <p:nvPr/>
        </p:nvSpPr>
        <p:spPr>
          <a:xfrm>
            <a:off x="982493" y="1267202"/>
            <a:ext cx="5983915" cy="1631216"/>
          </a:xfrm>
          <a:prstGeom prst="rect">
            <a:avLst/>
          </a:prstGeom>
          <a:noFill/>
        </p:spPr>
        <p:txBody>
          <a:bodyPr wrap="square" rtlCol="0">
            <a:spAutoFit/>
          </a:bodyPr>
          <a:lstStyle/>
          <a:p>
            <a:r>
              <a:rPr lang="en-US" sz="2000" dirty="0">
                <a:solidFill>
                  <a:schemeClr val="bg1"/>
                </a:solidFill>
              </a:rPr>
              <a:t>Common solution: </a:t>
            </a:r>
          </a:p>
          <a:p>
            <a:pPr marL="285750" indent="-285750">
              <a:buFont typeface="Arial" panose="020B0604020202020204" pitchFamily="34" charset="0"/>
              <a:buChar char="•"/>
            </a:pPr>
            <a:r>
              <a:rPr lang="en-US" sz="2000" dirty="0">
                <a:solidFill>
                  <a:schemeClr val="bg1"/>
                </a:solidFill>
              </a:rPr>
              <a:t>Introduce a trusted central authority, or mint, that checks every transaction for double spending.</a:t>
            </a:r>
          </a:p>
          <a:p>
            <a:pPr marL="285750" indent="-285750">
              <a:buFont typeface="Arial" panose="020B0604020202020204" pitchFamily="34" charset="0"/>
              <a:buChar char="•"/>
            </a:pPr>
            <a:endParaRPr lang="en-US" sz="2000" dirty="0">
              <a:solidFill>
                <a:schemeClr val="bg1"/>
              </a:solidFill>
            </a:endParaRPr>
          </a:p>
          <a:p>
            <a:r>
              <a:rPr lang="en-US" sz="2000" dirty="0">
                <a:solidFill>
                  <a:schemeClr val="bg1"/>
                </a:solidFill>
                <a:sym typeface="Wingdings" panose="05000000000000000000" pitchFamily="2" charset="2"/>
              </a:rPr>
              <a:t>  The central authority knows </a:t>
            </a:r>
            <a:r>
              <a:rPr lang="en-US" sz="2000" b="1" dirty="0">
                <a:solidFill>
                  <a:schemeClr val="bg1"/>
                </a:solidFill>
                <a:sym typeface="Wingdings" panose="05000000000000000000" pitchFamily="2" charset="2"/>
              </a:rPr>
              <a:t>ALL</a:t>
            </a:r>
            <a:r>
              <a:rPr lang="en-US" sz="2000" dirty="0">
                <a:solidFill>
                  <a:schemeClr val="bg1"/>
                </a:solidFill>
                <a:sym typeface="Wingdings" panose="05000000000000000000" pitchFamily="2" charset="2"/>
              </a:rPr>
              <a:t> transactions.</a:t>
            </a:r>
            <a:r>
              <a:rPr lang="en-US" sz="2000" dirty="0">
                <a:solidFill>
                  <a:schemeClr val="bg1"/>
                </a:solidFill>
              </a:rPr>
              <a:t> </a:t>
            </a:r>
          </a:p>
        </p:txBody>
      </p:sp>
      <p:sp>
        <p:nvSpPr>
          <p:cNvPr id="13" name="TextBox 12">
            <a:extLst>
              <a:ext uri="{FF2B5EF4-FFF2-40B4-BE49-F238E27FC236}">
                <a16:creationId xmlns:a16="http://schemas.microsoft.com/office/drawing/2014/main" id="{881E9EBB-1C9B-4651-9C32-B34EDB78B191}"/>
              </a:ext>
            </a:extLst>
          </p:cNvPr>
          <p:cNvSpPr txBox="1"/>
          <p:nvPr/>
        </p:nvSpPr>
        <p:spPr>
          <a:xfrm>
            <a:off x="982493" y="3182863"/>
            <a:ext cx="6900680" cy="3170099"/>
          </a:xfrm>
          <a:prstGeom prst="rect">
            <a:avLst/>
          </a:prstGeom>
          <a:noFill/>
        </p:spPr>
        <p:txBody>
          <a:bodyPr wrap="square" rtlCol="0">
            <a:spAutoFit/>
          </a:bodyPr>
          <a:lstStyle/>
          <a:p>
            <a:r>
              <a:rPr lang="en-US" sz="2000" dirty="0">
                <a:solidFill>
                  <a:schemeClr val="bg1"/>
                </a:solidFill>
              </a:rPr>
              <a:t>Bitcoin System: </a:t>
            </a:r>
          </a:p>
          <a:p>
            <a:pPr marL="285750" indent="-285750">
              <a:buFont typeface="Arial" panose="020B0604020202020204" pitchFamily="34" charset="0"/>
              <a:buChar char="•"/>
            </a:pPr>
            <a:r>
              <a:rPr lang="en-US" sz="2000" dirty="0">
                <a:solidFill>
                  <a:schemeClr val="bg1"/>
                </a:solidFill>
              </a:rPr>
              <a:t>The central authority is something Satoshi tried to avoid.</a:t>
            </a:r>
          </a:p>
          <a:p>
            <a:pPr marL="285750" indent="-285750">
              <a:buFont typeface="Arial" panose="020B0604020202020204" pitchFamily="34" charset="0"/>
              <a:buChar char="•"/>
            </a:pPr>
            <a:r>
              <a:rPr lang="en-US" sz="2000" dirty="0">
                <a:solidFill>
                  <a:schemeClr val="bg1"/>
                </a:solidFill>
              </a:rPr>
              <a:t>Solution: all transactions are publicly announced.</a:t>
            </a:r>
          </a:p>
          <a:p>
            <a:pPr marL="285750" indent="-285750">
              <a:buFont typeface="Arial" panose="020B0604020202020204" pitchFamily="34" charset="0"/>
              <a:buChar char="•"/>
            </a:pPr>
            <a:endParaRPr lang="en-US" sz="2000" dirty="0">
              <a:solidFill>
                <a:schemeClr val="bg1"/>
              </a:solidFill>
            </a:endParaRPr>
          </a:p>
          <a:p>
            <a:pPr marL="342900" indent="-342900">
              <a:buFont typeface="Wingdings" panose="05000000000000000000" pitchFamily="2" charset="2"/>
              <a:buChar char="à"/>
            </a:pPr>
            <a:r>
              <a:rPr lang="en-US" sz="2000" dirty="0">
                <a:solidFill>
                  <a:schemeClr val="bg1"/>
                </a:solidFill>
                <a:sym typeface="Wingdings" panose="05000000000000000000" pitchFamily="2" charset="2"/>
              </a:rPr>
              <a:t>The public knows ALL transactions to avoid double-spending issues.</a:t>
            </a:r>
          </a:p>
          <a:p>
            <a:pPr marL="342900" indent="-342900">
              <a:buFont typeface="Wingdings" panose="05000000000000000000" pitchFamily="2" charset="2"/>
              <a:buChar char="à"/>
            </a:pPr>
            <a:endParaRPr lang="en-US" sz="2000" dirty="0">
              <a:solidFill>
                <a:schemeClr val="bg1"/>
              </a:solidFill>
              <a:sym typeface="Wingdings" panose="05000000000000000000" pitchFamily="2" charset="2"/>
            </a:endParaRPr>
          </a:p>
          <a:p>
            <a:pPr marL="342900" indent="-342900">
              <a:buFont typeface="Wingdings" panose="05000000000000000000" pitchFamily="2" charset="2"/>
              <a:buChar char="à"/>
            </a:pPr>
            <a:r>
              <a:rPr lang="en-US" sz="2000" dirty="0">
                <a:solidFill>
                  <a:schemeClr val="bg1"/>
                </a:solidFill>
                <a:sym typeface="Wingdings" panose="05000000000000000000" pitchFamily="2" charset="2"/>
              </a:rPr>
              <a:t>We need a system for participants to agree on a single (transaction) history of the order in which they were received.</a:t>
            </a:r>
            <a:endParaRPr lang="en-US" sz="2000" dirty="0">
              <a:solidFill>
                <a:schemeClr val="bg1"/>
              </a:solidFill>
            </a:endParaRPr>
          </a:p>
        </p:txBody>
      </p:sp>
      <p:pic>
        <p:nvPicPr>
          <p:cNvPr id="17" name="Picture 16">
            <a:extLst>
              <a:ext uri="{FF2B5EF4-FFF2-40B4-BE49-F238E27FC236}">
                <a16:creationId xmlns:a16="http://schemas.microsoft.com/office/drawing/2014/main" id="{26254A11-489A-42AE-BBB7-7BE3535956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425" y="3751869"/>
            <a:ext cx="1825087" cy="1809057"/>
          </a:xfrm>
          <a:prstGeom prst="rect">
            <a:avLst/>
          </a:prstGeom>
        </p:spPr>
      </p:pic>
      <p:sp>
        <p:nvSpPr>
          <p:cNvPr id="7" name="TextBox 6">
            <a:extLst>
              <a:ext uri="{FF2B5EF4-FFF2-40B4-BE49-F238E27FC236}">
                <a16:creationId xmlns:a16="http://schemas.microsoft.com/office/drawing/2014/main" id="{A93E8955-1980-4E89-A8BA-777822F4C6F3}"/>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18274421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93835" y="2278725"/>
            <a:ext cx="1653017" cy="1969770"/>
          </a:xfrm>
          <a:prstGeom prst="rect">
            <a:avLst/>
          </a:prstGeom>
          <a:noFill/>
        </p:spPr>
        <p:txBody>
          <a:bodyPr wrap="none" rtlCol="0">
            <a:spAutoFit/>
          </a:bodyPr>
          <a:lstStyle/>
          <a:p>
            <a:r>
              <a:rPr lang="en-US" altLang="zh-CN"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03</a:t>
            </a:r>
            <a:endParaRPr lang="zh-CN" altLang="en-US"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
        <p:nvSpPr>
          <p:cNvPr id="5" name="TextBox 3"/>
          <p:cNvSpPr txBox="1"/>
          <p:nvPr/>
        </p:nvSpPr>
        <p:spPr>
          <a:xfrm>
            <a:off x="4541590" y="2329120"/>
            <a:ext cx="7032566" cy="923330"/>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Tools &amp; Mechanisms</a:t>
            </a:r>
            <a:endParaRPr lang="en-US" sz="54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680805" y="3252450"/>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697107" y="3529360"/>
            <a:ext cx="2110231" cy="340434"/>
            <a:chOff x="4812854" y="4028679"/>
            <a:chExt cx="2110231" cy="340434"/>
          </a:xfrm>
        </p:grpSpPr>
        <p:sp>
          <p:nvSpPr>
            <p:cNvPr id="8"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en-US" altLang="zh-CN" sz="1200" dirty="0">
                  <a:solidFill>
                    <a:schemeClr val="bg1">
                      <a:lumMod val="95000"/>
                    </a:schemeClr>
                  </a:solidFill>
                  <a:latin typeface="微软雅黑" panose="020B0503020204020204" pitchFamily="34" charset="-122"/>
                  <a:ea typeface="微软雅黑" panose="020B0503020204020204" pitchFamily="34" charset="-122"/>
                </a:rPr>
                <a:t>Timestamp Server</a:t>
              </a:r>
              <a:endParaRPr lang="zh-CN" altLang="en-US" sz="12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9" name="流程图: 合并 8"/>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820786" y="3529360"/>
            <a:ext cx="2173936" cy="340434"/>
            <a:chOff x="6936533" y="4028679"/>
            <a:chExt cx="2173936" cy="340434"/>
          </a:xfrm>
        </p:grpSpPr>
        <p:sp>
          <p:nvSpPr>
            <p:cNvPr id="11" name="原创设计师QQ598969553      _17"/>
            <p:cNvSpPr>
              <a:spLocks noChangeArrowheads="1"/>
            </p:cNvSpPr>
            <p:nvPr/>
          </p:nvSpPr>
          <p:spPr bwMode="gray">
            <a:xfrm>
              <a:off x="7077872" y="4028679"/>
              <a:ext cx="2032597" cy="340434"/>
            </a:xfrm>
            <a:prstGeom prst="roundRect">
              <a:avLst/>
            </a:prstGeom>
            <a:noFill/>
            <a:ln>
              <a:noFill/>
            </a:ln>
          </p:spPr>
          <p:txBody>
            <a:bodyPr wrap="square" lIns="121844" tIns="60922" rIns="121844" bIns="60922">
              <a:spAutoFit/>
            </a:bodyPr>
            <a:lstStyle/>
            <a:p>
              <a:r>
                <a:rPr lang="en-US" altLang="zh-CN" sz="1200" dirty="0">
                  <a:solidFill>
                    <a:schemeClr val="bg1">
                      <a:lumMod val="95000"/>
                    </a:schemeClr>
                  </a:solidFill>
                  <a:latin typeface="微软雅黑" panose="020B0503020204020204" pitchFamily="34" charset="-122"/>
                  <a:ea typeface="微软雅黑" panose="020B0503020204020204" pitchFamily="34" charset="-122"/>
                </a:rPr>
                <a:t>Proof-of-Work</a:t>
              </a:r>
              <a:endParaRPr lang="zh-CN" altLang="en-US" sz="12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12" name="流程图: 合并 11"/>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2171217" y="2198196"/>
            <a:ext cx="2098254" cy="2098254"/>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97107" y="3956016"/>
            <a:ext cx="2110231" cy="340434"/>
            <a:chOff x="4812854" y="4028679"/>
            <a:chExt cx="2110231" cy="340434"/>
          </a:xfrm>
        </p:grpSpPr>
        <p:sp>
          <p:nvSpPr>
            <p:cNvPr id="15" name="原创设计师QQ598969553      _17"/>
            <p:cNvSpPr>
              <a:spLocks noChangeArrowheads="1"/>
            </p:cNvSpPr>
            <p:nvPr/>
          </p:nvSpPr>
          <p:spPr bwMode="gray">
            <a:xfrm>
              <a:off x="4890488" y="4028679"/>
              <a:ext cx="2032597" cy="340434"/>
            </a:xfrm>
            <a:prstGeom prst="roundRect">
              <a:avLst/>
            </a:prstGeom>
            <a:noFill/>
            <a:ln>
              <a:noFill/>
            </a:ln>
          </p:spPr>
          <p:txBody>
            <a:bodyPr wrap="square" lIns="121844" tIns="60922" rIns="121844" bIns="60922">
              <a:spAutoFit/>
            </a:bodyPr>
            <a:lstStyle/>
            <a:p>
              <a:r>
                <a:rPr lang="en-US" altLang="zh-CN" sz="1200" dirty="0">
                  <a:solidFill>
                    <a:schemeClr val="bg1">
                      <a:lumMod val="95000"/>
                    </a:schemeClr>
                  </a:solidFill>
                  <a:latin typeface="微软雅黑" panose="020B0503020204020204" pitchFamily="34" charset="-122"/>
                  <a:ea typeface="微软雅黑" panose="020B0503020204020204" pitchFamily="34" charset="-122"/>
                </a:rPr>
                <a:t>Network</a:t>
              </a:r>
              <a:endParaRPr lang="zh-CN" altLang="en-US" sz="12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16" name="流程图: 合并 15"/>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25000" t="48333"/>
          <a:stretch>
            <a:fillRect/>
          </a:stretch>
        </p:blipFill>
        <p:spPr>
          <a:xfrm>
            <a:off x="3751576" y="4110622"/>
            <a:ext cx="8529324" cy="2937878"/>
          </a:xfrm>
          <a:prstGeom prst="rect">
            <a:avLst/>
          </a:prstGeom>
        </p:spPr>
      </p:pic>
    </p:spTree>
    <p:extLst>
      <p:ext uri="{BB962C8B-B14F-4D97-AF65-F5344CB8AC3E}">
        <p14:creationId xmlns:p14="http://schemas.microsoft.com/office/powerpoint/2010/main" val="1690534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900" fill="hold"/>
                                        <p:tgtEl>
                                          <p:spTgt spid="4"/>
                                        </p:tgtEl>
                                        <p:attrNameLst>
                                          <p:attrName>ppt_w</p:attrName>
                                        </p:attrNameLst>
                                      </p:cBhvr>
                                      <p:tavLst>
                                        <p:tav tm="0">
                                          <p:val>
                                            <p:fltVal val="0"/>
                                          </p:val>
                                        </p:tav>
                                        <p:tav tm="100000">
                                          <p:val>
                                            <p:strVal val="#ppt_w"/>
                                          </p:val>
                                        </p:tav>
                                      </p:tavLst>
                                    </p:anim>
                                    <p:anim calcmode="lin" valueType="num">
                                      <p:cBhvr>
                                        <p:cTn id="8" dur="1900" fill="hold"/>
                                        <p:tgtEl>
                                          <p:spTgt spid="4"/>
                                        </p:tgtEl>
                                        <p:attrNameLst>
                                          <p:attrName>ppt_h</p:attrName>
                                        </p:attrNameLst>
                                      </p:cBhvr>
                                      <p:tavLst>
                                        <p:tav tm="0">
                                          <p:val>
                                            <p:fltVal val="0"/>
                                          </p:val>
                                        </p:tav>
                                        <p:tav tm="100000">
                                          <p:val>
                                            <p:strVal val="#ppt_h"/>
                                          </p:val>
                                        </p:tav>
                                      </p:tavLst>
                                    </p:anim>
                                    <p:animEffect transition="in" filter="fade">
                                      <p:cBhvr>
                                        <p:cTn id="9" dur="1900"/>
                                        <p:tgtEl>
                                          <p:spTgt spid="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par>
                          <p:cTn id="13" fill="hold" nodeType="afterGroup">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300" fill="hold"/>
                                        <p:tgtEl>
                                          <p:spTgt spid="5"/>
                                        </p:tgtEl>
                                        <p:attrNameLst>
                                          <p:attrName>ppt_w</p:attrName>
                                        </p:attrNameLst>
                                      </p:cBhvr>
                                      <p:tavLst>
                                        <p:tav tm="0">
                                          <p:val>
                                            <p:fltVal val="0"/>
                                          </p:val>
                                        </p:tav>
                                        <p:tav tm="100000">
                                          <p:val>
                                            <p:strVal val="#ppt_w"/>
                                          </p:val>
                                        </p:tav>
                                      </p:tavLst>
                                    </p:anim>
                                    <p:anim calcmode="lin" valueType="num">
                                      <p:cBhvr>
                                        <p:cTn id="17" dur="1300" fill="hold"/>
                                        <p:tgtEl>
                                          <p:spTgt spid="5"/>
                                        </p:tgtEl>
                                        <p:attrNameLst>
                                          <p:attrName>ppt_h</p:attrName>
                                        </p:attrNameLst>
                                      </p:cBhvr>
                                      <p:tavLst>
                                        <p:tav tm="0">
                                          <p:val>
                                            <p:fltVal val="0"/>
                                          </p:val>
                                        </p:tav>
                                        <p:tav tm="100000">
                                          <p:val>
                                            <p:strVal val="#ppt_h"/>
                                          </p:val>
                                        </p:tav>
                                      </p:tavLst>
                                    </p:anim>
                                    <p:animEffect transition="in" filter="fade">
                                      <p:cBhvr>
                                        <p:cTn id="18" dur="13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2" presetClass="entr" presetSubtype="2"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2BDD5C-1923-43FA-87CA-C1E2167C83E8}"/>
              </a:ext>
            </a:extLst>
          </p:cNvPr>
          <p:cNvSpPr txBox="1"/>
          <p:nvPr/>
        </p:nvSpPr>
        <p:spPr>
          <a:xfrm>
            <a:off x="1422399" y="266281"/>
            <a:ext cx="9814351"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Tools/Mechanisms—Timestamp Server</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7726FE5A-8EC6-474B-A08C-EFAB82FD0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364" y="2381250"/>
            <a:ext cx="2095500" cy="209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4EB4B5-2629-48DE-9923-210515F00322}"/>
              </a:ext>
            </a:extLst>
          </p:cNvPr>
          <p:cNvPicPr>
            <a:picLocks noChangeAspect="1"/>
          </p:cNvPicPr>
          <p:nvPr/>
        </p:nvPicPr>
        <p:blipFill>
          <a:blip r:embed="rId4"/>
          <a:stretch>
            <a:fillRect/>
          </a:stretch>
        </p:blipFill>
        <p:spPr>
          <a:xfrm>
            <a:off x="4053526" y="2277555"/>
            <a:ext cx="6762750" cy="1828800"/>
          </a:xfrm>
          <a:prstGeom prst="rect">
            <a:avLst/>
          </a:prstGeom>
        </p:spPr>
      </p:pic>
      <p:sp>
        <p:nvSpPr>
          <p:cNvPr id="5" name="TextBox 4">
            <a:extLst>
              <a:ext uri="{FF2B5EF4-FFF2-40B4-BE49-F238E27FC236}">
                <a16:creationId xmlns:a16="http://schemas.microsoft.com/office/drawing/2014/main" id="{AF4D623D-AD8A-403F-AE90-6A54E9A1132D}"/>
              </a:ext>
            </a:extLst>
          </p:cNvPr>
          <p:cNvSpPr txBox="1"/>
          <p:nvPr/>
        </p:nvSpPr>
        <p:spPr>
          <a:xfrm>
            <a:off x="4242062" y="4374037"/>
            <a:ext cx="6363093" cy="923330"/>
          </a:xfrm>
          <a:prstGeom prst="rect">
            <a:avLst/>
          </a:prstGeom>
          <a:noFill/>
        </p:spPr>
        <p:txBody>
          <a:bodyPr wrap="square" rtlCol="0">
            <a:spAutoFit/>
          </a:bodyPr>
          <a:lstStyle/>
          <a:p>
            <a:r>
              <a:rPr lang="en-US" dirty="0">
                <a:solidFill>
                  <a:schemeClr val="bg1"/>
                </a:solidFill>
              </a:rPr>
              <a:t>Each timestamp includes the previous timestamp in its hash, forming a chain, with each additional timestamp reinforcing the ones before it.</a:t>
            </a:r>
          </a:p>
        </p:txBody>
      </p:sp>
      <p:sp>
        <p:nvSpPr>
          <p:cNvPr id="6" name="TextBox 5">
            <a:extLst>
              <a:ext uri="{FF2B5EF4-FFF2-40B4-BE49-F238E27FC236}">
                <a16:creationId xmlns:a16="http://schemas.microsoft.com/office/drawing/2014/main" id="{2CEC89F5-E19F-4990-A745-47B6FC31F37D}"/>
              </a:ext>
            </a:extLst>
          </p:cNvPr>
          <p:cNvSpPr txBox="1"/>
          <p:nvPr/>
        </p:nvSpPr>
        <p:spPr>
          <a:xfrm>
            <a:off x="4157221" y="1263192"/>
            <a:ext cx="7475455" cy="923330"/>
          </a:xfrm>
          <a:prstGeom prst="rect">
            <a:avLst/>
          </a:prstGeom>
          <a:noFill/>
        </p:spPr>
        <p:txBody>
          <a:bodyPr wrap="square" rtlCol="0">
            <a:spAutoFit/>
          </a:bodyPr>
          <a:lstStyle/>
          <a:p>
            <a:r>
              <a:rPr lang="en-US" dirty="0">
                <a:solidFill>
                  <a:schemeClr val="bg1"/>
                </a:solidFill>
              </a:rPr>
              <a:t>Timestamp Server: </a:t>
            </a:r>
          </a:p>
          <a:p>
            <a:r>
              <a:rPr lang="en-US" dirty="0">
                <a:solidFill>
                  <a:schemeClr val="bg1"/>
                </a:solidFill>
              </a:rPr>
              <a:t>A timestamp server works by taking a hash of a block of items to be timestamped and widely publishing the hash, such as in a newspaper.</a:t>
            </a:r>
          </a:p>
        </p:txBody>
      </p:sp>
      <p:pic>
        <p:nvPicPr>
          <p:cNvPr id="8" name="Picture 7">
            <a:extLst>
              <a:ext uri="{FF2B5EF4-FFF2-40B4-BE49-F238E27FC236}">
                <a16:creationId xmlns:a16="http://schemas.microsoft.com/office/drawing/2014/main" id="{1446E24D-4E7A-4413-A00E-243A03E858FD}"/>
              </a:ext>
            </a:extLst>
          </p:cNvPr>
          <p:cNvPicPr>
            <a:picLocks noChangeAspect="1"/>
          </p:cNvPicPr>
          <p:nvPr/>
        </p:nvPicPr>
        <p:blipFill>
          <a:blip r:embed="rId5"/>
          <a:stretch>
            <a:fillRect/>
          </a:stretch>
        </p:blipFill>
        <p:spPr>
          <a:xfrm>
            <a:off x="4791590" y="5399558"/>
            <a:ext cx="5245181" cy="1458442"/>
          </a:xfrm>
          <a:prstGeom prst="rect">
            <a:avLst/>
          </a:prstGeom>
        </p:spPr>
      </p:pic>
      <p:sp>
        <p:nvSpPr>
          <p:cNvPr id="9" name="TextBox 8">
            <a:extLst>
              <a:ext uri="{FF2B5EF4-FFF2-40B4-BE49-F238E27FC236}">
                <a16:creationId xmlns:a16="http://schemas.microsoft.com/office/drawing/2014/main" id="{E2992FBD-BFF6-4527-B219-6584B912E465}"/>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12</a:t>
            </a:r>
          </a:p>
        </p:txBody>
      </p:sp>
      <p:sp>
        <p:nvSpPr>
          <p:cNvPr id="10" name="TextBox 9">
            <a:extLst>
              <a:ext uri="{FF2B5EF4-FFF2-40B4-BE49-F238E27FC236}">
                <a16:creationId xmlns:a16="http://schemas.microsoft.com/office/drawing/2014/main" id="{5A9C9787-25F6-4776-8EDC-3040919ACD50}"/>
              </a:ext>
            </a:extLst>
          </p:cNvPr>
          <p:cNvSpPr txBox="1"/>
          <p:nvPr/>
        </p:nvSpPr>
        <p:spPr>
          <a:xfrm>
            <a:off x="5077098" y="5574001"/>
            <a:ext cx="1079718" cy="307777"/>
          </a:xfrm>
          <a:prstGeom prst="rect">
            <a:avLst/>
          </a:prstGeom>
          <a:noFill/>
        </p:spPr>
        <p:txBody>
          <a:bodyPr wrap="square" rtlCol="0">
            <a:spAutoFit/>
          </a:bodyPr>
          <a:lstStyle/>
          <a:p>
            <a:r>
              <a:rPr lang="en-US" sz="1400" dirty="0"/>
              <a:t>Pre Hash</a:t>
            </a:r>
          </a:p>
        </p:txBody>
      </p:sp>
      <p:sp>
        <p:nvSpPr>
          <p:cNvPr id="13" name="TextBox 12">
            <a:extLst>
              <a:ext uri="{FF2B5EF4-FFF2-40B4-BE49-F238E27FC236}">
                <a16:creationId xmlns:a16="http://schemas.microsoft.com/office/drawing/2014/main" id="{2DA6190B-9C83-4E6F-B637-95CC98ED3885}"/>
              </a:ext>
            </a:extLst>
          </p:cNvPr>
          <p:cNvSpPr txBox="1"/>
          <p:nvPr/>
        </p:nvSpPr>
        <p:spPr>
          <a:xfrm>
            <a:off x="6815230" y="5582260"/>
            <a:ext cx="1079718" cy="307777"/>
          </a:xfrm>
          <a:prstGeom prst="rect">
            <a:avLst/>
          </a:prstGeom>
          <a:noFill/>
        </p:spPr>
        <p:txBody>
          <a:bodyPr wrap="square" rtlCol="0">
            <a:spAutoFit/>
          </a:bodyPr>
          <a:lstStyle/>
          <a:p>
            <a:r>
              <a:rPr lang="en-US" sz="1400" dirty="0"/>
              <a:t>Pre Hash</a:t>
            </a:r>
          </a:p>
        </p:txBody>
      </p:sp>
      <p:sp>
        <p:nvSpPr>
          <p:cNvPr id="14" name="TextBox 13">
            <a:extLst>
              <a:ext uri="{FF2B5EF4-FFF2-40B4-BE49-F238E27FC236}">
                <a16:creationId xmlns:a16="http://schemas.microsoft.com/office/drawing/2014/main" id="{91CABB71-FCB2-412D-B524-75545A3E8BB2}"/>
              </a:ext>
            </a:extLst>
          </p:cNvPr>
          <p:cNvSpPr txBox="1"/>
          <p:nvPr/>
        </p:nvSpPr>
        <p:spPr>
          <a:xfrm>
            <a:off x="8426000" y="5594808"/>
            <a:ext cx="1079718" cy="307777"/>
          </a:xfrm>
          <a:prstGeom prst="rect">
            <a:avLst/>
          </a:prstGeom>
          <a:noFill/>
        </p:spPr>
        <p:txBody>
          <a:bodyPr wrap="square" rtlCol="0">
            <a:spAutoFit/>
          </a:bodyPr>
          <a:lstStyle/>
          <a:p>
            <a:r>
              <a:rPr lang="en-US" sz="1400" dirty="0"/>
              <a:t>Pre Hash</a:t>
            </a:r>
          </a:p>
        </p:txBody>
      </p:sp>
    </p:spTree>
    <p:extLst>
      <p:ext uri="{BB962C8B-B14F-4D97-AF65-F5344CB8AC3E}">
        <p14:creationId xmlns:p14="http://schemas.microsoft.com/office/powerpoint/2010/main" val="2278285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918793-71A6-42C4-A76F-F725E9CDD44D}"/>
              </a:ext>
            </a:extLst>
          </p:cNvPr>
          <p:cNvSpPr txBox="1"/>
          <p:nvPr/>
        </p:nvSpPr>
        <p:spPr>
          <a:xfrm>
            <a:off x="1422399" y="266281"/>
            <a:ext cx="9814351"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Tools/Mechanisms—Proof-of-Work</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Rectangle 3">
            <a:extLst>
              <a:ext uri="{FF2B5EF4-FFF2-40B4-BE49-F238E27FC236}">
                <a16:creationId xmlns:a16="http://schemas.microsoft.com/office/drawing/2014/main" id="{6DC8CB53-E2D5-4558-9AFA-7DD0310FE3B3}"/>
              </a:ext>
            </a:extLst>
          </p:cNvPr>
          <p:cNvSpPr/>
          <p:nvPr/>
        </p:nvSpPr>
        <p:spPr>
          <a:xfrm>
            <a:off x="526853" y="1056630"/>
            <a:ext cx="6953250" cy="3139321"/>
          </a:xfrm>
          <a:prstGeom prst="rect">
            <a:avLst/>
          </a:prstGeom>
        </p:spPr>
        <p:txBody>
          <a:bodyPr wrap="square">
            <a:spAutoFit/>
          </a:bodyPr>
          <a:lstStyle/>
          <a:p>
            <a:r>
              <a:rPr lang="en-US" altLang="zh-CN" dirty="0">
                <a:solidFill>
                  <a:schemeClr val="bg1"/>
                </a:solidFill>
              </a:rPr>
              <a:t>Proof-of-Work:</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proof-of-work involves </a:t>
            </a:r>
            <a:r>
              <a:rPr lang="en-US" b="1" dirty="0">
                <a:solidFill>
                  <a:schemeClr val="bg1"/>
                </a:solidFill>
              </a:rPr>
              <a:t>scanning</a:t>
            </a:r>
            <a:r>
              <a:rPr lang="en-US" dirty="0">
                <a:solidFill>
                  <a:schemeClr val="bg1"/>
                </a:solidFill>
              </a:rPr>
              <a:t> for a value that when hashed, such as with SHA-256, the hash begins with a number of zero bits.</a:t>
            </a:r>
          </a:p>
          <a:p>
            <a:pPr marL="285750" indent="-285750">
              <a:buFont typeface="Arial" panose="020B0604020202020204" pitchFamily="34" charset="0"/>
              <a:buChar char="•"/>
            </a:pPr>
            <a:r>
              <a:rPr lang="en-US" altLang="zh-CN" dirty="0">
                <a:solidFill>
                  <a:schemeClr val="bg1"/>
                </a:solidFill>
              </a:rPr>
              <a:t>The s</a:t>
            </a:r>
            <a:r>
              <a:rPr lang="en-US" dirty="0">
                <a:solidFill>
                  <a:schemeClr val="bg1"/>
                </a:solidFill>
              </a:rPr>
              <a:t>canning consumes lots of computational power. 	</a:t>
            </a:r>
            <a:r>
              <a:rPr lang="en-US" dirty="0">
                <a:solidFill>
                  <a:schemeClr val="bg1"/>
                </a:solidFill>
                <a:sym typeface="Wingdings" panose="05000000000000000000" pitchFamily="2" charset="2"/>
              </a:rPr>
              <a:t> Mining!</a:t>
            </a:r>
          </a:p>
          <a:p>
            <a:pPr marL="285750" indent="-285750">
              <a:buFont typeface="Arial" panose="020B0604020202020204" pitchFamily="34" charset="0"/>
              <a:buChar char="•"/>
            </a:pPr>
            <a:r>
              <a:rPr lang="en-US" dirty="0">
                <a:solidFill>
                  <a:schemeClr val="bg1"/>
                </a:solidFill>
              </a:rPr>
              <a:t>Satoshi implemented the proof-of-work by incrementing a </a:t>
            </a:r>
            <a:r>
              <a:rPr lang="en-US" b="1" dirty="0">
                <a:solidFill>
                  <a:schemeClr val="bg1"/>
                </a:solidFill>
              </a:rPr>
              <a:t>nonce</a:t>
            </a:r>
            <a:r>
              <a:rPr lang="en-US" dirty="0">
                <a:solidFill>
                  <a:schemeClr val="bg1"/>
                </a:solidFill>
              </a:rPr>
              <a:t> in the block until a value is found that gives the block's hash the required zero bits.</a:t>
            </a:r>
          </a:p>
          <a:p>
            <a:pPr marL="742950" lvl="1" indent="-285750">
              <a:buFont typeface="Arial" panose="020B0604020202020204" pitchFamily="34" charset="0"/>
              <a:buChar char="•"/>
            </a:pPr>
            <a:r>
              <a:rPr lang="en-US" dirty="0">
                <a:solidFill>
                  <a:schemeClr val="bg1"/>
                </a:solidFill>
              </a:rPr>
              <a:t>Nonce: the "nonce" in a bitcoin block is a 32-bit (4-byte) field whose value is adjusted by miners so that the hash of the block will be less than or equal to the current target of the network. </a:t>
            </a:r>
          </a:p>
        </p:txBody>
      </p:sp>
      <p:pic>
        <p:nvPicPr>
          <p:cNvPr id="7" name="Picture 6">
            <a:extLst>
              <a:ext uri="{FF2B5EF4-FFF2-40B4-BE49-F238E27FC236}">
                <a16:creationId xmlns:a16="http://schemas.microsoft.com/office/drawing/2014/main" id="{92C8749C-BF5E-4C61-8D58-E535A4D190AB}"/>
              </a:ext>
            </a:extLst>
          </p:cNvPr>
          <p:cNvPicPr>
            <a:picLocks noChangeAspect="1"/>
          </p:cNvPicPr>
          <p:nvPr/>
        </p:nvPicPr>
        <p:blipFill>
          <a:blip r:embed="rId2"/>
          <a:stretch>
            <a:fillRect/>
          </a:stretch>
        </p:blipFill>
        <p:spPr>
          <a:xfrm>
            <a:off x="2472282" y="4195951"/>
            <a:ext cx="6953250" cy="1733550"/>
          </a:xfrm>
          <a:prstGeom prst="rect">
            <a:avLst/>
          </a:prstGeom>
        </p:spPr>
      </p:pic>
      <p:pic>
        <p:nvPicPr>
          <p:cNvPr id="8" name="Picture 7">
            <a:extLst>
              <a:ext uri="{FF2B5EF4-FFF2-40B4-BE49-F238E27FC236}">
                <a16:creationId xmlns:a16="http://schemas.microsoft.com/office/drawing/2014/main" id="{847E9C65-A8C6-4D23-999D-C9B5FE0D5137}"/>
              </a:ext>
            </a:extLst>
          </p:cNvPr>
          <p:cNvPicPr>
            <a:picLocks noChangeAspect="1"/>
          </p:cNvPicPr>
          <p:nvPr/>
        </p:nvPicPr>
        <p:blipFill>
          <a:blip r:embed="rId3"/>
          <a:stretch>
            <a:fillRect/>
          </a:stretch>
        </p:blipFill>
        <p:spPr>
          <a:xfrm>
            <a:off x="7480103" y="2085227"/>
            <a:ext cx="4425951" cy="1230652"/>
          </a:xfrm>
          <a:prstGeom prst="rect">
            <a:avLst/>
          </a:prstGeom>
        </p:spPr>
      </p:pic>
      <p:sp>
        <p:nvSpPr>
          <p:cNvPr id="9" name="TextBox 8">
            <a:extLst>
              <a:ext uri="{FF2B5EF4-FFF2-40B4-BE49-F238E27FC236}">
                <a16:creationId xmlns:a16="http://schemas.microsoft.com/office/drawing/2014/main" id="{0AC9BD2F-950D-49B5-9F8F-75FE71B238FD}"/>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13</a:t>
            </a:r>
          </a:p>
        </p:txBody>
      </p:sp>
      <p:sp>
        <p:nvSpPr>
          <p:cNvPr id="5" name="Rectangle 4">
            <a:extLst>
              <a:ext uri="{FF2B5EF4-FFF2-40B4-BE49-F238E27FC236}">
                <a16:creationId xmlns:a16="http://schemas.microsoft.com/office/drawing/2014/main" id="{6E7C533B-B884-4D72-8328-0093EE6342D7}"/>
              </a:ext>
            </a:extLst>
          </p:cNvPr>
          <p:cNvSpPr/>
          <p:nvPr/>
        </p:nvSpPr>
        <p:spPr>
          <a:xfrm>
            <a:off x="3486278" y="6222387"/>
            <a:ext cx="5643207" cy="707886"/>
          </a:xfrm>
          <a:prstGeom prst="rect">
            <a:avLst/>
          </a:prstGeom>
        </p:spPr>
        <p:txBody>
          <a:bodyPr wrap="square">
            <a:spAutoFit/>
          </a:bodyPr>
          <a:lstStyle/>
          <a:p>
            <a:r>
              <a:rPr lang="en-US" sz="2000" dirty="0">
                <a:solidFill>
                  <a:schemeClr val="bg1"/>
                </a:solidFill>
                <a:hlinkClick r:id="rId4">
                  <a:extLst>
                    <a:ext uri="{A12FA001-AC4F-418D-AE19-62706E023703}">
                      <ahyp:hlinkClr xmlns:ahyp="http://schemas.microsoft.com/office/drawing/2018/hyperlinkcolor" val="tx"/>
                    </a:ext>
                  </a:extLst>
                </a:hlinkClick>
              </a:rPr>
              <a:t>https://anders.com/blockchain/blockchain</a:t>
            </a:r>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6416284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918793-71A6-42C4-A76F-F725E9CDD44D}"/>
              </a:ext>
            </a:extLst>
          </p:cNvPr>
          <p:cNvSpPr txBox="1"/>
          <p:nvPr/>
        </p:nvSpPr>
        <p:spPr>
          <a:xfrm>
            <a:off x="1422399" y="266281"/>
            <a:ext cx="9814351"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Tools/Mechanisms—Proof-of-Work</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Rectangle 3">
            <a:extLst>
              <a:ext uri="{FF2B5EF4-FFF2-40B4-BE49-F238E27FC236}">
                <a16:creationId xmlns:a16="http://schemas.microsoft.com/office/drawing/2014/main" id="{6DC8CB53-E2D5-4558-9AFA-7DD0310FE3B3}"/>
              </a:ext>
            </a:extLst>
          </p:cNvPr>
          <p:cNvSpPr/>
          <p:nvPr/>
        </p:nvSpPr>
        <p:spPr>
          <a:xfrm>
            <a:off x="1422399" y="1085502"/>
            <a:ext cx="8009643" cy="3693319"/>
          </a:xfrm>
          <a:prstGeom prst="rect">
            <a:avLst/>
          </a:prstGeom>
        </p:spPr>
        <p:txBody>
          <a:bodyPr wrap="square">
            <a:spAutoFit/>
          </a:bodyPr>
          <a:lstStyle/>
          <a:p>
            <a:r>
              <a:rPr lang="en-US" altLang="zh-CN" dirty="0">
                <a:solidFill>
                  <a:schemeClr val="bg1"/>
                </a:solidFill>
              </a:rPr>
              <a:t>Proof-of-Work:</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proof-of-work also solves the problem of determining representation in majority decision making.</a:t>
            </a:r>
          </a:p>
          <a:p>
            <a:pPr marL="742950" lvl="1" indent="-285750">
              <a:buFont typeface="Arial" panose="020B0604020202020204" pitchFamily="34" charset="0"/>
              <a:buChar char="•"/>
            </a:pPr>
            <a:r>
              <a:rPr lang="en-US" dirty="0">
                <a:solidFill>
                  <a:schemeClr val="bg1"/>
                </a:solidFill>
              </a:rPr>
              <a:t>“one-CPU-one-vote”</a:t>
            </a:r>
          </a:p>
          <a:p>
            <a:pPr marL="285750" indent="-285750">
              <a:buFont typeface="Arial" panose="020B0604020202020204" pitchFamily="34" charset="0"/>
              <a:buChar char="•"/>
            </a:pPr>
            <a:r>
              <a:rPr lang="en-US" dirty="0">
                <a:solidFill>
                  <a:schemeClr val="bg1"/>
                </a:solidFill>
              </a:rPr>
              <a:t>Rule of decision making</a:t>
            </a:r>
            <a:r>
              <a:rPr lang="zh-CN" altLang="en-US" dirty="0">
                <a:solidFill>
                  <a:schemeClr val="bg1"/>
                </a:solidFill>
              </a:rPr>
              <a:t>：</a:t>
            </a:r>
            <a:endParaRPr lang="en-US" altLang="zh-CN" dirty="0">
              <a:solidFill>
                <a:schemeClr val="bg1"/>
              </a:solidFill>
            </a:endParaRPr>
          </a:p>
          <a:p>
            <a:pPr marL="742950" lvl="1" indent="-285750">
              <a:buFont typeface="Arial" panose="020B0604020202020204" pitchFamily="34" charset="0"/>
              <a:buChar char="•"/>
            </a:pPr>
            <a:r>
              <a:rPr lang="en-US" dirty="0">
                <a:solidFill>
                  <a:schemeClr val="bg1"/>
                </a:solidFill>
              </a:rPr>
              <a:t>The majority decision is represented by the </a:t>
            </a:r>
            <a:r>
              <a:rPr lang="en-US" b="1" i="1" dirty="0">
                <a:solidFill>
                  <a:schemeClr val="bg1"/>
                </a:solidFill>
              </a:rPr>
              <a:t>longest chain</a:t>
            </a:r>
            <a:r>
              <a:rPr lang="en-US" dirty="0">
                <a:solidFill>
                  <a:schemeClr val="bg1"/>
                </a:solidFill>
              </a:rPr>
              <a:t>, which has the </a:t>
            </a:r>
            <a:r>
              <a:rPr lang="en-US" b="1" i="1" dirty="0">
                <a:solidFill>
                  <a:schemeClr val="bg1"/>
                </a:solidFill>
              </a:rPr>
              <a:t>greatest proof-of-work</a:t>
            </a:r>
            <a:r>
              <a:rPr lang="en-US" dirty="0">
                <a:solidFill>
                  <a:schemeClr val="bg1"/>
                </a:solidFill>
              </a:rPr>
              <a:t> effort invested in it.</a:t>
            </a:r>
          </a:p>
          <a:p>
            <a:pPr marL="742950" lvl="1" indent="-285750">
              <a:buFont typeface="Arial" panose="020B0604020202020204" pitchFamily="34" charset="0"/>
              <a:buChar char="•"/>
            </a:pPr>
            <a:r>
              <a:rPr lang="en-US" altLang="zh-CN" dirty="0">
                <a:solidFill>
                  <a:schemeClr val="bg1"/>
                </a:solidFill>
              </a:rPr>
              <a:t>Therefore, if a majority of CPU power is controlled by honest nodes, the honest chain will grow the fastest and outpace any competing chains.</a:t>
            </a:r>
          </a:p>
          <a:p>
            <a:pPr marL="742950" lvl="1" indent="-285750">
              <a:buFont typeface="Arial" panose="020B0604020202020204" pitchFamily="34" charset="0"/>
              <a:buChar char="•"/>
            </a:pPr>
            <a:r>
              <a:rPr lang="en-US" dirty="0">
                <a:solidFill>
                  <a:schemeClr val="bg1"/>
                </a:solidFill>
              </a:rPr>
              <a:t>To modify a past block, an attacker would have to redo the proof-of-work of the block and all blocks after it and then catch up with and surpass the work of the honest nodes.</a:t>
            </a:r>
          </a:p>
        </p:txBody>
      </p:sp>
      <p:pic>
        <p:nvPicPr>
          <p:cNvPr id="5" name="Picture 4">
            <a:extLst>
              <a:ext uri="{FF2B5EF4-FFF2-40B4-BE49-F238E27FC236}">
                <a16:creationId xmlns:a16="http://schemas.microsoft.com/office/drawing/2014/main" id="{43D334F6-D4B3-47BE-9AC0-825ED4FCA41F}"/>
              </a:ext>
            </a:extLst>
          </p:cNvPr>
          <p:cNvPicPr>
            <a:picLocks noChangeAspect="1"/>
          </p:cNvPicPr>
          <p:nvPr/>
        </p:nvPicPr>
        <p:blipFill>
          <a:blip r:embed="rId2"/>
          <a:stretch>
            <a:fillRect/>
          </a:stretch>
        </p:blipFill>
        <p:spPr>
          <a:xfrm>
            <a:off x="3883024" y="5028129"/>
            <a:ext cx="4425951" cy="1230652"/>
          </a:xfrm>
          <a:prstGeom prst="rect">
            <a:avLst/>
          </a:prstGeom>
        </p:spPr>
      </p:pic>
      <p:sp>
        <p:nvSpPr>
          <p:cNvPr id="7" name="TextBox 6">
            <a:extLst>
              <a:ext uri="{FF2B5EF4-FFF2-40B4-BE49-F238E27FC236}">
                <a16:creationId xmlns:a16="http://schemas.microsoft.com/office/drawing/2014/main" id="{6990451C-78EF-42DD-B31A-6726358D3ABA}"/>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14</a:t>
            </a:r>
          </a:p>
        </p:txBody>
      </p:sp>
    </p:spTree>
    <p:extLst>
      <p:ext uri="{BB962C8B-B14F-4D97-AF65-F5344CB8AC3E}">
        <p14:creationId xmlns:p14="http://schemas.microsoft.com/office/powerpoint/2010/main" val="17046742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FD549D34-6042-4C8E-86B2-DDBFDA7C9F68}"/>
              </a:ext>
            </a:extLst>
          </p:cNvPr>
          <p:cNvGrpSpPr/>
          <p:nvPr/>
        </p:nvGrpSpPr>
        <p:grpSpPr>
          <a:xfrm>
            <a:off x="4691856" y="1615138"/>
            <a:ext cx="2808289" cy="3398838"/>
            <a:chOff x="4616465" y="1615138"/>
            <a:chExt cx="2808289" cy="3398838"/>
          </a:xfrm>
          <a:solidFill>
            <a:schemeClr val="bg1">
              <a:alpha val="65000"/>
            </a:schemeClr>
          </a:solidFill>
        </p:grpSpPr>
        <p:sp>
          <p:nvSpPr>
            <p:cNvPr id="3" name="Rectangle 293">
              <a:extLst>
                <a:ext uri="{FF2B5EF4-FFF2-40B4-BE49-F238E27FC236}">
                  <a16:creationId xmlns:a16="http://schemas.microsoft.com/office/drawing/2014/main" id="{F9453B89-A797-4293-A450-D2288FEA24AB}"/>
                </a:ext>
              </a:extLst>
            </p:cNvPr>
            <p:cNvSpPr>
              <a:spLocks noChangeArrowheads="1"/>
            </p:cNvSpPr>
            <p:nvPr/>
          </p:nvSpPr>
          <p:spPr bwMode="auto">
            <a:xfrm>
              <a:off x="6010290" y="4032901"/>
              <a:ext cx="26988" cy="857250"/>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294">
              <a:extLst>
                <a:ext uri="{FF2B5EF4-FFF2-40B4-BE49-F238E27FC236}">
                  <a16:creationId xmlns:a16="http://schemas.microsoft.com/office/drawing/2014/main" id="{6AE8A755-8283-4B72-A9CB-3A3B63E9166D}"/>
                </a:ext>
              </a:extLst>
            </p:cNvPr>
            <p:cNvSpPr/>
            <p:nvPr/>
          </p:nvSpPr>
          <p:spPr bwMode="auto">
            <a:xfrm>
              <a:off x="6019815" y="4874276"/>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295">
              <a:extLst>
                <a:ext uri="{FF2B5EF4-FFF2-40B4-BE49-F238E27FC236}">
                  <a16:creationId xmlns:a16="http://schemas.microsoft.com/office/drawing/2014/main" id="{F97E88A3-9AB2-4A7C-A638-2DEC2495B385}"/>
                </a:ext>
              </a:extLst>
            </p:cNvPr>
            <p:cNvSpPr/>
            <p:nvPr/>
          </p:nvSpPr>
          <p:spPr bwMode="auto">
            <a:xfrm>
              <a:off x="5724540" y="4502801"/>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296">
              <a:extLst>
                <a:ext uri="{FF2B5EF4-FFF2-40B4-BE49-F238E27FC236}">
                  <a16:creationId xmlns:a16="http://schemas.microsoft.com/office/drawing/2014/main" id="{106C9497-C4C7-4347-8B38-172120339CE6}"/>
                </a:ext>
              </a:extLst>
            </p:cNvPr>
            <p:cNvSpPr/>
            <p:nvPr/>
          </p:nvSpPr>
          <p:spPr bwMode="auto">
            <a:xfrm>
              <a:off x="6003940" y="4547251"/>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1">
                  <a:moveTo>
                    <a:pt x="11" y="222"/>
                  </a:moveTo>
                  <a:lnTo>
                    <a:pt x="0" y="208"/>
                  </a:lnTo>
                  <a:lnTo>
                    <a:pt x="271" y="0"/>
                  </a:lnTo>
                  <a:lnTo>
                    <a:pt x="281" y="12"/>
                  </a:lnTo>
                  <a:lnTo>
                    <a:pt x="11" y="22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297">
              <a:extLst>
                <a:ext uri="{FF2B5EF4-FFF2-40B4-BE49-F238E27FC236}">
                  <a16:creationId xmlns:a16="http://schemas.microsoft.com/office/drawing/2014/main" id="{A93D3D0B-03AF-4CF4-8F5D-1F10EB7BD87C}"/>
                </a:ext>
              </a:extLst>
            </p:cNvPr>
            <p:cNvSpPr/>
            <p:nvPr/>
          </p:nvSpPr>
          <p:spPr bwMode="auto">
            <a:xfrm>
              <a:off x="5397515" y="4882213"/>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298">
              <a:extLst>
                <a:ext uri="{FF2B5EF4-FFF2-40B4-BE49-F238E27FC236}">
                  <a16:creationId xmlns:a16="http://schemas.microsoft.com/office/drawing/2014/main" id="{7135803D-C536-4924-9691-B1C9D0446AD2}"/>
                </a:ext>
              </a:extLst>
            </p:cNvPr>
            <p:cNvSpPr/>
            <p:nvPr/>
          </p:nvSpPr>
          <p:spPr bwMode="auto">
            <a:xfrm>
              <a:off x="5257815" y="4445651"/>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299">
              <a:extLst>
                <a:ext uri="{FF2B5EF4-FFF2-40B4-BE49-F238E27FC236}">
                  <a16:creationId xmlns:a16="http://schemas.microsoft.com/office/drawing/2014/main" id="{E2F8378F-E058-4A92-8684-F9C500D35944}"/>
                </a:ext>
              </a:extLst>
            </p:cNvPr>
            <p:cNvSpPr/>
            <p:nvPr/>
          </p:nvSpPr>
          <p:spPr bwMode="auto">
            <a:xfrm>
              <a:off x="5383228" y="4507563"/>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300">
              <a:extLst>
                <a:ext uri="{FF2B5EF4-FFF2-40B4-BE49-F238E27FC236}">
                  <a16:creationId xmlns:a16="http://schemas.microsoft.com/office/drawing/2014/main" id="{1E0EE79E-8756-4008-BD54-51078AA0AD88}"/>
                </a:ext>
              </a:extLst>
            </p:cNvPr>
            <p:cNvSpPr/>
            <p:nvPr/>
          </p:nvSpPr>
          <p:spPr bwMode="auto">
            <a:xfrm>
              <a:off x="5260990" y="4434538"/>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2">
                  <a:moveTo>
                    <a:pt x="298" y="53"/>
                  </a:moveTo>
                  <a:lnTo>
                    <a:pt x="0" y="15"/>
                  </a:lnTo>
                  <a:lnTo>
                    <a:pt x="3" y="0"/>
                  </a:lnTo>
                  <a:lnTo>
                    <a:pt x="301" y="37"/>
                  </a:lnTo>
                  <a:lnTo>
                    <a:pt x="298" y="5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301">
              <a:extLst>
                <a:ext uri="{FF2B5EF4-FFF2-40B4-BE49-F238E27FC236}">
                  <a16:creationId xmlns:a16="http://schemas.microsoft.com/office/drawing/2014/main" id="{E67237C0-07C6-441F-BA8B-3A6185CE3CD0}"/>
                </a:ext>
              </a:extLst>
            </p:cNvPr>
            <p:cNvSpPr/>
            <p:nvPr/>
          </p:nvSpPr>
          <p:spPr bwMode="auto">
            <a:xfrm>
              <a:off x="5722953" y="4032901"/>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302">
              <a:extLst>
                <a:ext uri="{FF2B5EF4-FFF2-40B4-BE49-F238E27FC236}">
                  <a16:creationId xmlns:a16="http://schemas.microsoft.com/office/drawing/2014/main" id="{1033C8F5-BC94-46B5-B22A-6DDC156FB84D}"/>
                </a:ext>
              </a:extLst>
            </p:cNvPr>
            <p:cNvSpPr/>
            <p:nvPr/>
          </p:nvSpPr>
          <p:spPr bwMode="auto">
            <a:xfrm>
              <a:off x="6432566" y="4290076"/>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303">
              <a:extLst>
                <a:ext uri="{FF2B5EF4-FFF2-40B4-BE49-F238E27FC236}">
                  <a16:creationId xmlns:a16="http://schemas.microsoft.com/office/drawing/2014/main" id="{9BAACD16-2CC8-4ED8-AA22-8C2EA4006DED}"/>
                </a:ext>
              </a:extLst>
            </p:cNvPr>
            <p:cNvSpPr/>
            <p:nvPr/>
          </p:nvSpPr>
          <p:spPr bwMode="auto">
            <a:xfrm>
              <a:off x="6410341" y="4559951"/>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304">
              <a:extLst>
                <a:ext uri="{FF2B5EF4-FFF2-40B4-BE49-F238E27FC236}">
                  <a16:creationId xmlns:a16="http://schemas.microsoft.com/office/drawing/2014/main" id="{D44E1EC0-91BF-4B01-932F-E61B14046B9E}"/>
                </a:ext>
              </a:extLst>
            </p:cNvPr>
            <p:cNvSpPr/>
            <p:nvPr/>
          </p:nvSpPr>
          <p:spPr bwMode="auto">
            <a:xfrm>
              <a:off x="5738828" y="4482163"/>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305">
              <a:extLst>
                <a:ext uri="{FF2B5EF4-FFF2-40B4-BE49-F238E27FC236}">
                  <a16:creationId xmlns:a16="http://schemas.microsoft.com/office/drawing/2014/main" id="{0B5E7985-37DF-419A-A6AD-DF890E07508C}"/>
                </a:ext>
              </a:extLst>
            </p:cNvPr>
            <p:cNvSpPr/>
            <p:nvPr/>
          </p:nvSpPr>
          <p:spPr bwMode="auto">
            <a:xfrm>
              <a:off x="6418278" y="4090051"/>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306">
              <a:extLst>
                <a:ext uri="{FF2B5EF4-FFF2-40B4-BE49-F238E27FC236}">
                  <a16:creationId xmlns:a16="http://schemas.microsoft.com/office/drawing/2014/main" id="{F9B7BBCE-8319-475F-A272-1232A472103D}"/>
                </a:ext>
              </a:extLst>
            </p:cNvPr>
            <p:cNvSpPr/>
            <p:nvPr/>
          </p:nvSpPr>
          <p:spPr bwMode="auto">
            <a:xfrm>
              <a:off x="6429391" y="4532963"/>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307">
              <a:extLst>
                <a:ext uri="{FF2B5EF4-FFF2-40B4-BE49-F238E27FC236}">
                  <a16:creationId xmlns:a16="http://schemas.microsoft.com/office/drawing/2014/main" id="{A35428A6-924A-4BA1-892F-70B4575E31A8}"/>
                </a:ext>
              </a:extLst>
            </p:cNvPr>
            <p:cNvSpPr/>
            <p:nvPr/>
          </p:nvSpPr>
          <p:spPr bwMode="auto">
            <a:xfrm>
              <a:off x="6423041" y="4826651"/>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308">
              <a:extLst>
                <a:ext uri="{FF2B5EF4-FFF2-40B4-BE49-F238E27FC236}">
                  <a16:creationId xmlns:a16="http://schemas.microsoft.com/office/drawing/2014/main" id="{B1291EA9-ED7D-4546-B204-56698F957AB5}"/>
                </a:ext>
              </a:extLst>
            </p:cNvPr>
            <p:cNvSpPr/>
            <p:nvPr/>
          </p:nvSpPr>
          <p:spPr bwMode="auto">
            <a:xfrm>
              <a:off x="6702441" y="4302776"/>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309">
              <a:extLst>
                <a:ext uri="{FF2B5EF4-FFF2-40B4-BE49-F238E27FC236}">
                  <a16:creationId xmlns:a16="http://schemas.microsoft.com/office/drawing/2014/main" id="{BD1B9251-6C94-4E7A-A851-BBC62037631D}"/>
                </a:ext>
              </a:extLst>
            </p:cNvPr>
            <p:cNvSpPr/>
            <p:nvPr/>
          </p:nvSpPr>
          <p:spPr bwMode="auto">
            <a:xfrm>
              <a:off x="6770703" y="3815413"/>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310">
              <a:extLst>
                <a:ext uri="{FF2B5EF4-FFF2-40B4-BE49-F238E27FC236}">
                  <a16:creationId xmlns:a16="http://schemas.microsoft.com/office/drawing/2014/main" id="{12B5ECBB-7C57-4FFE-BE47-943BBE777BE8}"/>
                </a:ext>
              </a:extLst>
            </p:cNvPr>
            <p:cNvSpPr/>
            <p:nvPr/>
          </p:nvSpPr>
          <p:spPr bwMode="auto">
            <a:xfrm>
              <a:off x="7004066" y="3215338"/>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311">
              <a:extLst>
                <a:ext uri="{FF2B5EF4-FFF2-40B4-BE49-F238E27FC236}">
                  <a16:creationId xmlns:a16="http://schemas.microsoft.com/office/drawing/2014/main" id="{11703D7A-BFD1-49F3-B8A7-226789728741}"/>
                </a:ext>
              </a:extLst>
            </p:cNvPr>
            <p:cNvSpPr/>
            <p:nvPr/>
          </p:nvSpPr>
          <p:spPr bwMode="auto">
            <a:xfrm>
              <a:off x="6702441" y="3485213"/>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6">
                  <a:moveTo>
                    <a:pt x="194" y="217"/>
                  </a:moveTo>
                  <a:lnTo>
                    <a:pt x="0" y="11"/>
                  </a:lnTo>
                  <a:lnTo>
                    <a:pt x="13" y="0"/>
                  </a:lnTo>
                  <a:lnTo>
                    <a:pt x="205" y="205"/>
                  </a:lnTo>
                  <a:lnTo>
                    <a:pt x="194" y="21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12">
              <a:extLst>
                <a:ext uri="{FF2B5EF4-FFF2-40B4-BE49-F238E27FC236}">
                  <a16:creationId xmlns:a16="http://schemas.microsoft.com/office/drawing/2014/main" id="{68F43011-3D26-4685-90A3-5C5D998D327F}"/>
                </a:ext>
              </a:extLst>
            </p:cNvPr>
            <p:cNvSpPr/>
            <p:nvPr/>
          </p:nvSpPr>
          <p:spPr bwMode="auto">
            <a:xfrm>
              <a:off x="6423041" y="3485213"/>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313">
              <a:extLst>
                <a:ext uri="{FF2B5EF4-FFF2-40B4-BE49-F238E27FC236}">
                  <a16:creationId xmlns:a16="http://schemas.microsoft.com/office/drawing/2014/main" id="{652F10D0-9E4F-4D94-BDF6-D73807CFB4D6}"/>
                </a:ext>
              </a:extLst>
            </p:cNvPr>
            <p:cNvSpPr/>
            <p:nvPr/>
          </p:nvSpPr>
          <p:spPr bwMode="auto">
            <a:xfrm>
              <a:off x="6021403" y="4023376"/>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314">
              <a:extLst>
                <a:ext uri="{FF2B5EF4-FFF2-40B4-BE49-F238E27FC236}">
                  <a16:creationId xmlns:a16="http://schemas.microsoft.com/office/drawing/2014/main" id="{72CBE20D-A182-43D0-9FBA-B2268F296CBC}"/>
                </a:ext>
              </a:extLst>
            </p:cNvPr>
            <p:cNvSpPr/>
            <p:nvPr/>
          </p:nvSpPr>
          <p:spPr bwMode="auto">
            <a:xfrm>
              <a:off x="6432566" y="4078938"/>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15">
              <a:extLst>
                <a:ext uri="{FF2B5EF4-FFF2-40B4-BE49-F238E27FC236}">
                  <a16:creationId xmlns:a16="http://schemas.microsoft.com/office/drawing/2014/main" id="{CC1D029D-D386-45BE-A806-3456F8691B89}"/>
                </a:ext>
              </a:extLst>
            </p:cNvPr>
            <p:cNvSpPr/>
            <p:nvPr/>
          </p:nvSpPr>
          <p:spPr bwMode="auto">
            <a:xfrm>
              <a:off x="6437328" y="3809063"/>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16">
              <a:extLst>
                <a:ext uri="{FF2B5EF4-FFF2-40B4-BE49-F238E27FC236}">
                  <a16:creationId xmlns:a16="http://schemas.microsoft.com/office/drawing/2014/main" id="{286A48E9-A20E-4A14-99C5-30551274B158}"/>
                </a:ext>
              </a:extLst>
            </p:cNvPr>
            <p:cNvSpPr/>
            <p:nvPr/>
          </p:nvSpPr>
          <p:spPr bwMode="auto">
            <a:xfrm>
              <a:off x="6342078" y="3589988"/>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17">
              <a:extLst>
                <a:ext uri="{FF2B5EF4-FFF2-40B4-BE49-F238E27FC236}">
                  <a16:creationId xmlns:a16="http://schemas.microsoft.com/office/drawing/2014/main" id="{A2AE137C-1D6A-4131-9358-E0335C9BBCBF}"/>
                </a:ext>
              </a:extLst>
            </p:cNvPr>
            <p:cNvSpPr/>
            <p:nvPr/>
          </p:nvSpPr>
          <p:spPr bwMode="auto">
            <a:xfrm>
              <a:off x="6007115" y="3597926"/>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18">
              <a:extLst>
                <a:ext uri="{FF2B5EF4-FFF2-40B4-BE49-F238E27FC236}">
                  <a16:creationId xmlns:a16="http://schemas.microsoft.com/office/drawing/2014/main" id="{715D2724-0DD9-431D-A106-AE4B974BE22A}"/>
                </a:ext>
              </a:extLst>
            </p:cNvPr>
            <p:cNvSpPr/>
            <p:nvPr/>
          </p:nvSpPr>
          <p:spPr bwMode="auto">
            <a:xfrm>
              <a:off x="5980128" y="2923238"/>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19">
              <a:extLst>
                <a:ext uri="{FF2B5EF4-FFF2-40B4-BE49-F238E27FC236}">
                  <a16:creationId xmlns:a16="http://schemas.microsoft.com/office/drawing/2014/main" id="{05FCCE52-D18F-46FE-B0D3-B400B3873954}"/>
                </a:ext>
              </a:extLst>
            </p:cNvPr>
            <p:cNvSpPr/>
            <p:nvPr/>
          </p:nvSpPr>
          <p:spPr bwMode="auto">
            <a:xfrm>
              <a:off x="6026166" y="3574113"/>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20">
              <a:extLst>
                <a:ext uri="{FF2B5EF4-FFF2-40B4-BE49-F238E27FC236}">
                  <a16:creationId xmlns:a16="http://schemas.microsoft.com/office/drawing/2014/main" id="{981AF3AE-03CC-461C-8780-FF77A2724FA4}"/>
                </a:ext>
              </a:extLst>
            </p:cNvPr>
            <p:cNvSpPr/>
            <p:nvPr/>
          </p:nvSpPr>
          <p:spPr bwMode="auto">
            <a:xfrm>
              <a:off x="5549915" y="3605863"/>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1">
                  <a:moveTo>
                    <a:pt x="10" y="202"/>
                  </a:moveTo>
                  <a:lnTo>
                    <a:pt x="0" y="188"/>
                  </a:lnTo>
                  <a:lnTo>
                    <a:pt x="292" y="0"/>
                  </a:lnTo>
                  <a:lnTo>
                    <a:pt x="300" y="12"/>
                  </a:lnTo>
                  <a:lnTo>
                    <a:pt x="10" y="20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21">
              <a:extLst>
                <a:ext uri="{FF2B5EF4-FFF2-40B4-BE49-F238E27FC236}">
                  <a16:creationId xmlns:a16="http://schemas.microsoft.com/office/drawing/2014/main" id="{6B5D0C77-B2DE-4C90-AF22-FC759AD67B9B}"/>
                </a:ext>
              </a:extLst>
            </p:cNvPr>
            <p:cNvSpPr/>
            <p:nvPr/>
          </p:nvSpPr>
          <p:spPr bwMode="auto">
            <a:xfrm>
              <a:off x="5254640" y="3909076"/>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22">
              <a:extLst>
                <a:ext uri="{FF2B5EF4-FFF2-40B4-BE49-F238E27FC236}">
                  <a16:creationId xmlns:a16="http://schemas.microsoft.com/office/drawing/2014/main" id="{62283910-5972-4A47-BBDA-5F9861F9C8AE}"/>
                </a:ext>
              </a:extLst>
            </p:cNvPr>
            <p:cNvSpPr/>
            <p:nvPr/>
          </p:nvSpPr>
          <p:spPr bwMode="auto">
            <a:xfrm>
              <a:off x="5260990" y="4028138"/>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23">
              <a:extLst>
                <a:ext uri="{FF2B5EF4-FFF2-40B4-BE49-F238E27FC236}">
                  <a16:creationId xmlns:a16="http://schemas.microsoft.com/office/drawing/2014/main" id="{1B6FB5AC-1AF7-42D8-BA06-EF9F749FE5F8}"/>
                </a:ext>
              </a:extLst>
            </p:cNvPr>
            <p:cNvSpPr/>
            <p:nvPr/>
          </p:nvSpPr>
          <p:spPr bwMode="auto">
            <a:xfrm>
              <a:off x="5548328" y="3909076"/>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4">
              <a:extLst>
                <a:ext uri="{FF2B5EF4-FFF2-40B4-BE49-F238E27FC236}">
                  <a16:creationId xmlns:a16="http://schemas.microsoft.com/office/drawing/2014/main" id="{7ACF9802-6396-4D70-BE25-03FC6821E142}"/>
                </a:ext>
              </a:extLst>
            </p:cNvPr>
            <p:cNvSpPr/>
            <p:nvPr/>
          </p:nvSpPr>
          <p:spPr bwMode="auto">
            <a:xfrm>
              <a:off x="4867290" y="3618563"/>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25">
              <a:extLst>
                <a:ext uri="{FF2B5EF4-FFF2-40B4-BE49-F238E27FC236}">
                  <a16:creationId xmlns:a16="http://schemas.microsoft.com/office/drawing/2014/main" id="{9382323D-3025-40A5-8625-8F296AB01F14}"/>
                </a:ext>
              </a:extLst>
            </p:cNvPr>
            <p:cNvSpPr/>
            <p:nvPr/>
          </p:nvSpPr>
          <p:spPr bwMode="auto">
            <a:xfrm>
              <a:off x="4694253" y="2775601"/>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26">
              <a:extLst>
                <a:ext uri="{FF2B5EF4-FFF2-40B4-BE49-F238E27FC236}">
                  <a16:creationId xmlns:a16="http://schemas.microsoft.com/office/drawing/2014/main" id="{8AF69DE1-64D3-462B-BE40-9D130947D441}"/>
                </a:ext>
              </a:extLst>
            </p:cNvPr>
            <p:cNvSpPr/>
            <p:nvPr/>
          </p:nvSpPr>
          <p:spPr bwMode="auto">
            <a:xfrm>
              <a:off x="4700603" y="2774013"/>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6">
                  <a:moveTo>
                    <a:pt x="235" y="207"/>
                  </a:moveTo>
                  <a:lnTo>
                    <a:pt x="0" y="13"/>
                  </a:lnTo>
                  <a:lnTo>
                    <a:pt x="11" y="0"/>
                  </a:lnTo>
                  <a:lnTo>
                    <a:pt x="245" y="194"/>
                  </a:lnTo>
                  <a:lnTo>
                    <a:pt x="235" y="20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7">
              <a:extLst>
                <a:ext uri="{FF2B5EF4-FFF2-40B4-BE49-F238E27FC236}">
                  <a16:creationId xmlns:a16="http://schemas.microsoft.com/office/drawing/2014/main" id="{849AAD1F-2EFD-4DCC-89A1-BCB57CAD1E25}"/>
                </a:ext>
              </a:extLst>
            </p:cNvPr>
            <p:cNvSpPr/>
            <p:nvPr/>
          </p:nvSpPr>
          <p:spPr bwMode="auto">
            <a:xfrm>
              <a:off x="4864115" y="3091513"/>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28">
              <a:extLst>
                <a:ext uri="{FF2B5EF4-FFF2-40B4-BE49-F238E27FC236}">
                  <a16:creationId xmlns:a16="http://schemas.microsoft.com/office/drawing/2014/main" id="{83A6800E-77D5-4E57-B06E-B0D10BEA36AB}"/>
                </a:ext>
              </a:extLst>
            </p:cNvPr>
            <p:cNvSpPr/>
            <p:nvPr/>
          </p:nvSpPr>
          <p:spPr bwMode="auto">
            <a:xfrm>
              <a:off x="5075253" y="3080401"/>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29">
              <a:extLst>
                <a:ext uri="{FF2B5EF4-FFF2-40B4-BE49-F238E27FC236}">
                  <a16:creationId xmlns:a16="http://schemas.microsoft.com/office/drawing/2014/main" id="{F58B3B2B-B60E-4A28-BD3C-B54BD26FDA9B}"/>
                </a:ext>
              </a:extLst>
            </p:cNvPr>
            <p:cNvSpPr/>
            <p:nvPr/>
          </p:nvSpPr>
          <p:spPr bwMode="auto">
            <a:xfrm>
              <a:off x="5467365" y="3312176"/>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2" h="383">
                  <a:moveTo>
                    <a:pt x="46" y="383"/>
                  </a:moveTo>
                  <a:lnTo>
                    <a:pt x="0" y="3"/>
                  </a:lnTo>
                  <a:lnTo>
                    <a:pt x="16" y="0"/>
                  </a:lnTo>
                  <a:lnTo>
                    <a:pt x="63" y="381"/>
                  </a:lnTo>
                  <a:lnTo>
                    <a:pt x="46" y="38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30">
              <a:extLst>
                <a:ext uri="{FF2B5EF4-FFF2-40B4-BE49-F238E27FC236}">
                  <a16:creationId xmlns:a16="http://schemas.microsoft.com/office/drawing/2014/main" id="{4A8EC0B1-1295-4688-BF11-AAD4E0AA30A9}"/>
                </a:ext>
              </a:extLst>
            </p:cNvPr>
            <p:cNvSpPr/>
            <p:nvPr/>
          </p:nvSpPr>
          <p:spPr bwMode="auto">
            <a:xfrm>
              <a:off x="5481653" y="3304238"/>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31">
              <a:extLst>
                <a:ext uri="{FF2B5EF4-FFF2-40B4-BE49-F238E27FC236}">
                  <a16:creationId xmlns:a16="http://schemas.microsoft.com/office/drawing/2014/main" id="{63D37B97-0DFC-47E3-A14B-EFC5866D9D1E}"/>
                </a:ext>
              </a:extLst>
            </p:cNvPr>
            <p:cNvSpPr/>
            <p:nvPr/>
          </p:nvSpPr>
          <p:spPr bwMode="auto">
            <a:xfrm>
              <a:off x="5419740" y="2996263"/>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332">
              <a:extLst>
                <a:ext uri="{FF2B5EF4-FFF2-40B4-BE49-F238E27FC236}">
                  <a16:creationId xmlns:a16="http://schemas.microsoft.com/office/drawing/2014/main" id="{D31D5FD9-F514-4AEF-8553-A2AD96D33DC3}"/>
                </a:ext>
              </a:extLst>
            </p:cNvPr>
            <p:cNvSpPr/>
            <p:nvPr/>
          </p:nvSpPr>
          <p:spPr bwMode="auto">
            <a:xfrm>
              <a:off x="4873640" y="3299476"/>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333">
              <a:extLst>
                <a:ext uri="{FF2B5EF4-FFF2-40B4-BE49-F238E27FC236}">
                  <a16:creationId xmlns:a16="http://schemas.microsoft.com/office/drawing/2014/main" id="{17D15E28-76D9-4F58-A8E0-08E0C942353D}"/>
                </a:ext>
              </a:extLst>
            </p:cNvPr>
            <p:cNvSpPr/>
            <p:nvPr/>
          </p:nvSpPr>
          <p:spPr bwMode="auto">
            <a:xfrm>
              <a:off x="4878403" y="3596338"/>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34">
              <a:extLst>
                <a:ext uri="{FF2B5EF4-FFF2-40B4-BE49-F238E27FC236}">
                  <a16:creationId xmlns:a16="http://schemas.microsoft.com/office/drawing/2014/main" id="{6D51BAE2-A2B2-4E96-BFE3-47378F09BD2C}"/>
                </a:ext>
              </a:extLst>
            </p:cNvPr>
            <p:cNvSpPr/>
            <p:nvPr/>
          </p:nvSpPr>
          <p:spPr bwMode="auto">
            <a:xfrm>
              <a:off x="5562615" y="3809063"/>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35">
              <a:extLst>
                <a:ext uri="{FF2B5EF4-FFF2-40B4-BE49-F238E27FC236}">
                  <a16:creationId xmlns:a16="http://schemas.microsoft.com/office/drawing/2014/main" id="{7E87D539-D6E1-427F-BC2D-A26D608EEE63}"/>
                </a:ext>
              </a:extLst>
            </p:cNvPr>
            <p:cNvSpPr/>
            <p:nvPr/>
          </p:nvSpPr>
          <p:spPr bwMode="auto">
            <a:xfrm>
              <a:off x="6707203" y="3212163"/>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336">
              <a:extLst>
                <a:ext uri="{FF2B5EF4-FFF2-40B4-BE49-F238E27FC236}">
                  <a16:creationId xmlns:a16="http://schemas.microsoft.com/office/drawing/2014/main" id="{81A36CE7-007E-4496-A42F-1678CE78FDE5}"/>
                </a:ext>
              </a:extLst>
            </p:cNvPr>
            <p:cNvSpPr/>
            <p:nvPr/>
          </p:nvSpPr>
          <p:spPr bwMode="auto">
            <a:xfrm>
              <a:off x="6350016" y="3474101"/>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337">
              <a:extLst>
                <a:ext uri="{FF2B5EF4-FFF2-40B4-BE49-F238E27FC236}">
                  <a16:creationId xmlns:a16="http://schemas.microsoft.com/office/drawing/2014/main" id="{A27F2C21-8E76-47D4-B88F-C0C2A505573C}"/>
                </a:ext>
              </a:extLst>
            </p:cNvPr>
            <p:cNvSpPr/>
            <p:nvPr/>
          </p:nvSpPr>
          <p:spPr bwMode="auto">
            <a:xfrm>
              <a:off x="7251716" y="2454926"/>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338">
              <a:extLst>
                <a:ext uri="{FF2B5EF4-FFF2-40B4-BE49-F238E27FC236}">
                  <a16:creationId xmlns:a16="http://schemas.microsoft.com/office/drawing/2014/main" id="{45106050-04AC-4BBF-B9F1-89E55057CEA1}"/>
                </a:ext>
              </a:extLst>
            </p:cNvPr>
            <p:cNvSpPr/>
            <p:nvPr/>
          </p:nvSpPr>
          <p:spPr bwMode="auto">
            <a:xfrm>
              <a:off x="6837378" y="1972326"/>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39">
              <a:extLst>
                <a:ext uri="{FF2B5EF4-FFF2-40B4-BE49-F238E27FC236}">
                  <a16:creationId xmlns:a16="http://schemas.microsoft.com/office/drawing/2014/main" id="{852173C4-1D08-444D-83B2-2B7EEAFE51E0}"/>
                </a:ext>
              </a:extLst>
            </p:cNvPr>
            <p:cNvSpPr/>
            <p:nvPr/>
          </p:nvSpPr>
          <p:spPr bwMode="auto">
            <a:xfrm>
              <a:off x="6919928" y="2453338"/>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40">
              <a:extLst>
                <a:ext uri="{FF2B5EF4-FFF2-40B4-BE49-F238E27FC236}">
                  <a16:creationId xmlns:a16="http://schemas.microsoft.com/office/drawing/2014/main" id="{EC20222C-FFF8-486E-B224-7022CB23C341}"/>
                </a:ext>
              </a:extLst>
            </p:cNvPr>
            <p:cNvSpPr/>
            <p:nvPr/>
          </p:nvSpPr>
          <p:spPr bwMode="auto">
            <a:xfrm>
              <a:off x="6569091" y="2705751"/>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1">
                  <a:moveTo>
                    <a:pt x="10" y="202"/>
                  </a:moveTo>
                  <a:lnTo>
                    <a:pt x="0" y="190"/>
                  </a:lnTo>
                  <a:lnTo>
                    <a:pt x="224" y="0"/>
                  </a:lnTo>
                  <a:lnTo>
                    <a:pt x="234" y="12"/>
                  </a:lnTo>
                  <a:lnTo>
                    <a:pt x="10" y="20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41">
              <a:extLst>
                <a:ext uri="{FF2B5EF4-FFF2-40B4-BE49-F238E27FC236}">
                  <a16:creationId xmlns:a16="http://schemas.microsoft.com/office/drawing/2014/main" id="{098FAB3A-4FF0-4881-A591-82F4833F4882}"/>
                </a:ext>
              </a:extLst>
            </p:cNvPr>
            <p:cNvSpPr/>
            <p:nvPr/>
          </p:nvSpPr>
          <p:spPr bwMode="auto">
            <a:xfrm>
              <a:off x="5991240" y="2923238"/>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342">
              <a:extLst>
                <a:ext uri="{FF2B5EF4-FFF2-40B4-BE49-F238E27FC236}">
                  <a16:creationId xmlns:a16="http://schemas.microsoft.com/office/drawing/2014/main" id="{78FAEA31-E98D-44A4-A78E-943A7C9CF122}"/>
                </a:ext>
              </a:extLst>
            </p:cNvPr>
            <p:cNvSpPr/>
            <p:nvPr/>
          </p:nvSpPr>
          <p:spPr bwMode="auto">
            <a:xfrm>
              <a:off x="5430853" y="2929588"/>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343">
              <a:extLst>
                <a:ext uri="{FF2B5EF4-FFF2-40B4-BE49-F238E27FC236}">
                  <a16:creationId xmlns:a16="http://schemas.microsoft.com/office/drawing/2014/main" id="{4927C157-8CAE-4DD7-8C2C-CE4074EE326F}"/>
                </a:ext>
              </a:extLst>
            </p:cNvPr>
            <p:cNvSpPr/>
            <p:nvPr/>
          </p:nvSpPr>
          <p:spPr bwMode="auto">
            <a:xfrm>
              <a:off x="4705365" y="2769251"/>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44">
              <a:extLst>
                <a:ext uri="{FF2B5EF4-FFF2-40B4-BE49-F238E27FC236}">
                  <a16:creationId xmlns:a16="http://schemas.microsoft.com/office/drawing/2014/main" id="{125FD9AC-F86E-4A91-9FBA-1E312FB5E66E}"/>
                </a:ext>
              </a:extLst>
            </p:cNvPr>
            <p:cNvSpPr/>
            <p:nvPr/>
          </p:nvSpPr>
          <p:spPr bwMode="auto">
            <a:xfrm>
              <a:off x="5081603" y="2996263"/>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345">
              <a:extLst>
                <a:ext uri="{FF2B5EF4-FFF2-40B4-BE49-F238E27FC236}">
                  <a16:creationId xmlns:a16="http://schemas.microsoft.com/office/drawing/2014/main" id="{DDA56538-5079-45CA-A72E-BFD0A4123515}"/>
                </a:ext>
              </a:extLst>
            </p:cNvPr>
            <p:cNvSpPr/>
            <p:nvPr/>
          </p:nvSpPr>
          <p:spPr bwMode="auto">
            <a:xfrm>
              <a:off x="5476890" y="3002613"/>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346">
              <a:extLst>
                <a:ext uri="{FF2B5EF4-FFF2-40B4-BE49-F238E27FC236}">
                  <a16:creationId xmlns:a16="http://schemas.microsoft.com/office/drawing/2014/main" id="{A85CFD4B-09C2-4BBA-B99F-E4C1D1FB7FBD}"/>
                </a:ext>
              </a:extLst>
            </p:cNvPr>
            <p:cNvSpPr/>
            <p:nvPr/>
          </p:nvSpPr>
          <p:spPr bwMode="auto">
            <a:xfrm>
              <a:off x="5476890" y="2935938"/>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347">
              <a:extLst>
                <a:ext uri="{FF2B5EF4-FFF2-40B4-BE49-F238E27FC236}">
                  <a16:creationId xmlns:a16="http://schemas.microsoft.com/office/drawing/2014/main" id="{62174849-1543-4042-9B6D-9D0F26AC1E42}"/>
                </a:ext>
              </a:extLst>
            </p:cNvPr>
            <p:cNvSpPr/>
            <p:nvPr/>
          </p:nvSpPr>
          <p:spPr bwMode="auto">
            <a:xfrm>
              <a:off x="6003940" y="2705751"/>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348">
              <a:extLst>
                <a:ext uri="{FF2B5EF4-FFF2-40B4-BE49-F238E27FC236}">
                  <a16:creationId xmlns:a16="http://schemas.microsoft.com/office/drawing/2014/main" id="{A77F65AB-790B-4FB4-B31F-4BA9E182734A}"/>
                </a:ext>
              </a:extLst>
            </p:cNvPr>
            <p:cNvSpPr/>
            <p:nvPr/>
          </p:nvSpPr>
          <p:spPr bwMode="auto">
            <a:xfrm>
              <a:off x="6567503" y="3018488"/>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349">
              <a:extLst>
                <a:ext uri="{FF2B5EF4-FFF2-40B4-BE49-F238E27FC236}">
                  <a16:creationId xmlns:a16="http://schemas.microsoft.com/office/drawing/2014/main" id="{E7069F7C-7295-488D-8C09-5918BC6132FB}"/>
                </a:ext>
              </a:extLst>
            </p:cNvPr>
            <p:cNvSpPr/>
            <p:nvPr/>
          </p:nvSpPr>
          <p:spPr bwMode="auto">
            <a:xfrm>
              <a:off x="6319853" y="2346976"/>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350">
              <a:extLst>
                <a:ext uri="{FF2B5EF4-FFF2-40B4-BE49-F238E27FC236}">
                  <a16:creationId xmlns:a16="http://schemas.microsoft.com/office/drawing/2014/main" id="{AE38393D-F8C9-474C-8623-38BCE96383BD}"/>
                </a:ext>
              </a:extLst>
            </p:cNvPr>
            <p:cNvSpPr/>
            <p:nvPr/>
          </p:nvSpPr>
          <p:spPr bwMode="auto">
            <a:xfrm>
              <a:off x="6316678" y="1973913"/>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6">
                  <a:moveTo>
                    <a:pt x="10" y="247"/>
                  </a:moveTo>
                  <a:lnTo>
                    <a:pt x="0" y="233"/>
                  </a:lnTo>
                  <a:lnTo>
                    <a:pt x="327" y="0"/>
                  </a:lnTo>
                  <a:lnTo>
                    <a:pt x="337" y="13"/>
                  </a:lnTo>
                  <a:lnTo>
                    <a:pt x="10" y="24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51">
              <a:extLst>
                <a:ext uri="{FF2B5EF4-FFF2-40B4-BE49-F238E27FC236}">
                  <a16:creationId xmlns:a16="http://schemas.microsoft.com/office/drawing/2014/main" id="{A359D1FF-9C75-4DB9-B42B-DCC96FD403FA}"/>
                </a:ext>
              </a:extLst>
            </p:cNvPr>
            <p:cNvSpPr/>
            <p:nvPr/>
          </p:nvSpPr>
          <p:spPr bwMode="auto">
            <a:xfrm>
              <a:off x="4694253" y="2196163"/>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52">
              <a:extLst>
                <a:ext uri="{FF2B5EF4-FFF2-40B4-BE49-F238E27FC236}">
                  <a16:creationId xmlns:a16="http://schemas.microsoft.com/office/drawing/2014/main" id="{FF1254F7-9615-415A-B8BA-7A30DD21575E}"/>
                </a:ext>
              </a:extLst>
            </p:cNvPr>
            <p:cNvSpPr/>
            <p:nvPr/>
          </p:nvSpPr>
          <p:spPr bwMode="auto">
            <a:xfrm>
              <a:off x="4940315" y="2185051"/>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353">
              <a:extLst>
                <a:ext uri="{FF2B5EF4-FFF2-40B4-BE49-F238E27FC236}">
                  <a16:creationId xmlns:a16="http://schemas.microsoft.com/office/drawing/2014/main" id="{BBBC34E1-C814-487F-8C08-A0105DC35338}"/>
                </a:ext>
              </a:extLst>
            </p:cNvPr>
            <p:cNvSpPr/>
            <p:nvPr/>
          </p:nvSpPr>
          <p:spPr bwMode="auto">
            <a:xfrm>
              <a:off x="5343540" y="2713688"/>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54">
              <a:extLst>
                <a:ext uri="{FF2B5EF4-FFF2-40B4-BE49-F238E27FC236}">
                  <a16:creationId xmlns:a16="http://schemas.microsoft.com/office/drawing/2014/main" id="{8011EACA-5623-4587-8E14-292054EA390E}"/>
                </a:ext>
              </a:extLst>
            </p:cNvPr>
            <p:cNvSpPr/>
            <p:nvPr/>
          </p:nvSpPr>
          <p:spPr bwMode="auto">
            <a:xfrm>
              <a:off x="5327665" y="2723213"/>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355">
              <a:extLst>
                <a:ext uri="{FF2B5EF4-FFF2-40B4-BE49-F238E27FC236}">
                  <a16:creationId xmlns:a16="http://schemas.microsoft.com/office/drawing/2014/main" id="{100DFD12-9EE9-4D81-A56A-324ECC77305B}"/>
                </a:ext>
              </a:extLst>
            </p:cNvPr>
            <p:cNvSpPr/>
            <p:nvPr/>
          </p:nvSpPr>
          <p:spPr bwMode="auto">
            <a:xfrm>
              <a:off x="5070490" y="2716863"/>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356">
              <a:extLst>
                <a:ext uri="{FF2B5EF4-FFF2-40B4-BE49-F238E27FC236}">
                  <a16:creationId xmlns:a16="http://schemas.microsoft.com/office/drawing/2014/main" id="{83C7331F-3D7F-4784-8F72-1BB27B409832}"/>
                </a:ext>
              </a:extLst>
            </p:cNvPr>
            <p:cNvSpPr/>
            <p:nvPr/>
          </p:nvSpPr>
          <p:spPr bwMode="auto">
            <a:xfrm>
              <a:off x="4927615" y="1832626"/>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57">
              <a:extLst>
                <a:ext uri="{FF2B5EF4-FFF2-40B4-BE49-F238E27FC236}">
                  <a16:creationId xmlns:a16="http://schemas.microsoft.com/office/drawing/2014/main" id="{204BE898-D67E-4FD5-B316-A799B2A9A6FA}"/>
                </a:ext>
              </a:extLst>
            </p:cNvPr>
            <p:cNvSpPr/>
            <p:nvPr/>
          </p:nvSpPr>
          <p:spPr bwMode="auto">
            <a:xfrm>
              <a:off x="5361003" y="1837388"/>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58">
              <a:extLst>
                <a:ext uri="{FF2B5EF4-FFF2-40B4-BE49-F238E27FC236}">
                  <a16:creationId xmlns:a16="http://schemas.microsoft.com/office/drawing/2014/main" id="{AE3F88D6-8DE0-41C5-8150-6C786244D998}"/>
                </a:ext>
              </a:extLst>
            </p:cNvPr>
            <p:cNvSpPr/>
            <p:nvPr/>
          </p:nvSpPr>
          <p:spPr bwMode="auto">
            <a:xfrm>
              <a:off x="5327665" y="2388251"/>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6">
                  <a:moveTo>
                    <a:pt x="9" y="217"/>
                  </a:moveTo>
                  <a:lnTo>
                    <a:pt x="0" y="203"/>
                  </a:lnTo>
                  <a:lnTo>
                    <a:pt x="315" y="0"/>
                  </a:lnTo>
                  <a:lnTo>
                    <a:pt x="323" y="14"/>
                  </a:lnTo>
                  <a:lnTo>
                    <a:pt x="9" y="21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59">
              <a:extLst>
                <a:ext uri="{FF2B5EF4-FFF2-40B4-BE49-F238E27FC236}">
                  <a16:creationId xmlns:a16="http://schemas.microsoft.com/office/drawing/2014/main" id="{C78089A1-5FF6-4BF2-99F2-584342B3C228}"/>
                </a:ext>
              </a:extLst>
            </p:cNvPr>
            <p:cNvSpPr/>
            <p:nvPr/>
          </p:nvSpPr>
          <p:spPr bwMode="auto">
            <a:xfrm>
              <a:off x="4710128" y="2713688"/>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360">
              <a:extLst>
                <a:ext uri="{FF2B5EF4-FFF2-40B4-BE49-F238E27FC236}">
                  <a16:creationId xmlns:a16="http://schemas.microsoft.com/office/drawing/2014/main" id="{5505575F-8638-4264-8111-B74B629BB668}"/>
                </a:ext>
              </a:extLst>
            </p:cNvPr>
            <p:cNvSpPr/>
            <p:nvPr/>
          </p:nvSpPr>
          <p:spPr bwMode="auto">
            <a:xfrm>
              <a:off x="5835665" y="2342213"/>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361">
              <a:extLst>
                <a:ext uri="{FF2B5EF4-FFF2-40B4-BE49-F238E27FC236}">
                  <a16:creationId xmlns:a16="http://schemas.microsoft.com/office/drawing/2014/main" id="{E25024D0-BB3E-469A-A0CE-7DFBA5F2367F}"/>
                </a:ext>
              </a:extLst>
            </p:cNvPr>
            <p:cNvSpPr/>
            <p:nvPr/>
          </p:nvSpPr>
          <p:spPr bwMode="auto">
            <a:xfrm>
              <a:off x="6130941" y="1670701"/>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1">
                  <a:moveTo>
                    <a:pt x="447" y="202"/>
                  </a:moveTo>
                  <a:lnTo>
                    <a:pt x="0" y="14"/>
                  </a:lnTo>
                  <a:lnTo>
                    <a:pt x="7" y="0"/>
                  </a:lnTo>
                  <a:lnTo>
                    <a:pt x="452" y="188"/>
                  </a:lnTo>
                  <a:lnTo>
                    <a:pt x="447" y="20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362">
              <a:extLst>
                <a:ext uri="{FF2B5EF4-FFF2-40B4-BE49-F238E27FC236}">
                  <a16:creationId xmlns:a16="http://schemas.microsoft.com/office/drawing/2014/main" id="{3BC69EE0-4B65-47FC-AC0C-FEC384C7AFA1}"/>
                </a:ext>
              </a:extLst>
            </p:cNvPr>
            <p:cNvSpPr/>
            <p:nvPr/>
          </p:nvSpPr>
          <p:spPr bwMode="auto">
            <a:xfrm>
              <a:off x="5365765" y="1667526"/>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5">
                  <a:moveTo>
                    <a:pt x="3" y="116"/>
                  </a:moveTo>
                  <a:lnTo>
                    <a:pt x="0" y="100"/>
                  </a:lnTo>
                  <a:lnTo>
                    <a:pt x="483" y="0"/>
                  </a:lnTo>
                  <a:lnTo>
                    <a:pt x="487" y="17"/>
                  </a:lnTo>
                  <a:lnTo>
                    <a:pt x="3" y="11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63">
              <a:extLst>
                <a:ext uri="{FF2B5EF4-FFF2-40B4-BE49-F238E27FC236}">
                  <a16:creationId xmlns:a16="http://schemas.microsoft.com/office/drawing/2014/main" id="{030F6980-B7B1-4B4F-962F-3E37FAC716CB}"/>
                </a:ext>
              </a:extLst>
            </p:cNvPr>
            <p:cNvSpPr/>
            <p:nvPr/>
          </p:nvSpPr>
          <p:spPr bwMode="auto">
            <a:xfrm>
              <a:off x="6124591" y="1677051"/>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364">
              <a:extLst>
                <a:ext uri="{FF2B5EF4-FFF2-40B4-BE49-F238E27FC236}">
                  <a16:creationId xmlns:a16="http://schemas.microsoft.com/office/drawing/2014/main" id="{43D3B84D-80D7-49EC-9AEA-4F9908E3FE67}"/>
                </a:ext>
              </a:extLst>
            </p:cNvPr>
            <p:cNvSpPr/>
            <p:nvPr/>
          </p:nvSpPr>
          <p:spPr bwMode="auto">
            <a:xfrm>
              <a:off x="5811853" y="1689751"/>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365">
              <a:extLst>
                <a:ext uri="{FF2B5EF4-FFF2-40B4-BE49-F238E27FC236}">
                  <a16:creationId xmlns:a16="http://schemas.microsoft.com/office/drawing/2014/main" id="{F18A3360-86CB-4ACE-A739-A719A9A039BD}"/>
                </a:ext>
              </a:extLst>
            </p:cNvPr>
            <p:cNvSpPr/>
            <p:nvPr/>
          </p:nvSpPr>
          <p:spPr bwMode="auto">
            <a:xfrm>
              <a:off x="5316553" y="1840563"/>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366">
              <a:extLst>
                <a:ext uri="{FF2B5EF4-FFF2-40B4-BE49-F238E27FC236}">
                  <a16:creationId xmlns:a16="http://schemas.microsoft.com/office/drawing/2014/main" id="{DCE77405-E2C6-471F-AA1B-958B90BB2FAE}"/>
                </a:ext>
              </a:extLst>
            </p:cNvPr>
            <p:cNvSpPr/>
            <p:nvPr/>
          </p:nvSpPr>
          <p:spPr bwMode="auto">
            <a:xfrm>
              <a:off x="6315091" y="2350151"/>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367">
              <a:extLst>
                <a:ext uri="{FF2B5EF4-FFF2-40B4-BE49-F238E27FC236}">
                  <a16:creationId xmlns:a16="http://schemas.microsoft.com/office/drawing/2014/main" id="{B6C4E097-A203-4705-A7F1-1B38309A3097}"/>
                </a:ext>
              </a:extLst>
            </p:cNvPr>
            <p:cNvSpPr/>
            <p:nvPr/>
          </p:nvSpPr>
          <p:spPr bwMode="auto">
            <a:xfrm>
              <a:off x="5830903" y="2397776"/>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5" h="329">
                  <a:moveTo>
                    <a:pt x="90" y="329"/>
                  </a:moveTo>
                  <a:lnTo>
                    <a:pt x="0" y="5"/>
                  </a:lnTo>
                  <a:lnTo>
                    <a:pt x="16" y="0"/>
                  </a:lnTo>
                  <a:lnTo>
                    <a:pt x="106" y="325"/>
                  </a:lnTo>
                  <a:lnTo>
                    <a:pt x="90" y="32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368">
              <a:extLst>
                <a:ext uri="{FF2B5EF4-FFF2-40B4-BE49-F238E27FC236}">
                  <a16:creationId xmlns:a16="http://schemas.microsoft.com/office/drawing/2014/main" id="{CB7718CA-0EAE-4B8D-A383-0630B8EE2E37}"/>
                </a:ext>
              </a:extLst>
            </p:cNvPr>
            <p:cNvSpPr/>
            <p:nvPr/>
          </p:nvSpPr>
          <p:spPr bwMode="auto">
            <a:xfrm>
              <a:off x="5981715" y="2359676"/>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369">
              <a:extLst>
                <a:ext uri="{FF2B5EF4-FFF2-40B4-BE49-F238E27FC236}">
                  <a16:creationId xmlns:a16="http://schemas.microsoft.com/office/drawing/2014/main" id="{283F5972-3B92-4E8B-BB88-B792299922FC}"/>
                </a:ext>
              </a:extLst>
            </p:cNvPr>
            <p:cNvSpPr/>
            <p:nvPr/>
          </p:nvSpPr>
          <p:spPr bwMode="auto">
            <a:xfrm>
              <a:off x="6334141" y="2348563"/>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370">
              <a:extLst>
                <a:ext uri="{FF2B5EF4-FFF2-40B4-BE49-F238E27FC236}">
                  <a16:creationId xmlns:a16="http://schemas.microsoft.com/office/drawing/2014/main" id="{6553FD0C-6974-4744-90F4-8F2134A12285}"/>
                </a:ext>
              </a:extLst>
            </p:cNvPr>
            <p:cNvSpPr/>
            <p:nvPr/>
          </p:nvSpPr>
          <p:spPr bwMode="auto">
            <a:xfrm>
              <a:off x="6915166" y="2716863"/>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1" h="321">
                  <a:moveTo>
                    <a:pt x="229" y="321"/>
                  </a:moveTo>
                  <a:lnTo>
                    <a:pt x="0" y="10"/>
                  </a:lnTo>
                  <a:lnTo>
                    <a:pt x="13" y="0"/>
                  </a:lnTo>
                  <a:lnTo>
                    <a:pt x="242" y="311"/>
                  </a:lnTo>
                  <a:lnTo>
                    <a:pt x="229" y="3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371">
              <a:extLst>
                <a:ext uri="{FF2B5EF4-FFF2-40B4-BE49-F238E27FC236}">
                  <a16:creationId xmlns:a16="http://schemas.microsoft.com/office/drawing/2014/main" id="{B796DFB9-92D2-42D2-99AD-7B9114AA880E}"/>
                </a:ext>
              </a:extLst>
            </p:cNvPr>
            <p:cNvSpPr/>
            <p:nvPr/>
          </p:nvSpPr>
          <p:spPr bwMode="auto">
            <a:xfrm>
              <a:off x="6713553" y="2734326"/>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372">
              <a:extLst>
                <a:ext uri="{FF2B5EF4-FFF2-40B4-BE49-F238E27FC236}">
                  <a16:creationId xmlns:a16="http://schemas.microsoft.com/office/drawing/2014/main" id="{2087DEAB-1131-4431-B4DC-394C7F545D8C}"/>
                </a:ext>
              </a:extLst>
            </p:cNvPr>
            <p:cNvSpPr/>
            <p:nvPr/>
          </p:nvSpPr>
          <p:spPr bwMode="auto">
            <a:xfrm>
              <a:off x="5988065" y="2935938"/>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1" h="416">
                  <a:moveTo>
                    <a:pt x="218" y="416"/>
                  </a:moveTo>
                  <a:lnTo>
                    <a:pt x="0" y="7"/>
                  </a:lnTo>
                  <a:lnTo>
                    <a:pt x="14" y="0"/>
                  </a:lnTo>
                  <a:lnTo>
                    <a:pt x="232" y="408"/>
                  </a:lnTo>
                  <a:lnTo>
                    <a:pt x="218" y="41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373">
              <a:extLst>
                <a:ext uri="{FF2B5EF4-FFF2-40B4-BE49-F238E27FC236}">
                  <a16:creationId xmlns:a16="http://schemas.microsoft.com/office/drawing/2014/main" id="{C28A5C96-BCBF-4B09-9DCF-D19788C8B166}"/>
                </a:ext>
              </a:extLst>
            </p:cNvPr>
            <p:cNvSpPr/>
            <p:nvPr/>
          </p:nvSpPr>
          <p:spPr bwMode="auto">
            <a:xfrm>
              <a:off x="6334141" y="3013726"/>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374">
              <a:extLst>
                <a:ext uri="{FF2B5EF4-FFF2-40B4-BE49-F238E27FC236}">
                  <a16:creationId xmlns:a16="http://schemas.microsoft.com/office/drawing/2014/main" id="{6E289FAD-D306-4512-A28A-03FE5CE09730}"/>
                </a:ext>
              </a:extLst>
            </p:cNvPr>
            <p:cNvSpPr/>
            <p:nvPr/>
          </p:nvSpPr>
          <p:spPr bwMode="auto">
            <a:xfrm>
              <a:off x="6015053" y="3583638"/>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375">
              <a:extLst>
                <a:ext uri="{FF2B5EF4-FFF2-40B4-BE49-F238E27FC236}">
                  <a16:creationId xmlns:a16="http://schemas.microsoft.com/office/drawing/2014/main" id="{4A9C752F-4615-44B6-8728-41B536197664}"/>
                </a:ext>
              </a:extLst>
            </p:cNvPr>
            <p:cNvSpPr/>
            <p:nvPr/>
          </p:nvSpPr>
          <p:spPr bwMode="auto">
            <a:xfrm>
              <a:off x="6015053" y="4056713"/>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376">
              <a:extLst>
                <a:ext uri="{FF2B5EF4-FFF2-40B4-BE49-F238E27FC236}">
                  <a16:creationId xmlns:a16="http://schemas.microsoft.com/office/drawing/2014/main" id="{02840B17-0407-44A7-8D3D-C9E490EAF39D}"/>
                </a:ext>
              </a:extLst>
            </p:cNvPr>
            <p:cNvSpPr/>
            <p:nvPr/>
          </p:nvSpPr>
          <p:spPr bwMode="auto">
            <a:xfrm>
              <a:off x="5470540" y="3323288"/>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Oval 377">
              <a:extLst>
                <a:ext uri="{FF2B5EF4-FFF2-40B4-BE49-F238E27FC236}">
                  <a16:creationId xmlns:a16="http://schemas.microsoft.com/office/drawing/2014/main" id="{8A2C3D46-BA83-4C19-857C-83B587D40DCF}"/>
                </a:ext>
              </a:extLst>
            </p:cNvPr>
            <p:cNvSpPr>
              <a:spLocks noChangeArrowheads="1"/>
            </p:cNvSpPr>
            <p:nvPr/>
          </p:nvSpPr>
          <p:spPr bwMode="auto">
            <a:xfrm>
              <a:off x="5869003" y="2783538"/>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Oval 378">
              <a:extLst>
                <a:ext uri="{FF2B5EF4-FFF2-40B4-BE49-F238E27FC236}">
                  <a16:creationId xmlns:a16="http://schemas.microsoft.com/office/drawing/2014/main" id="{2AFEF21E-2743-4681-AE6F-C371CBA338E0}"/>
                </a:ext>
              </a:extLst>
            </p:cNvPr>
            <p:cNvSpPr>
              <a:spLocks noChangeArrowheads="1"/>
            </p:cNvSpPr>
            <p:nvPr/>
          </p:nvSpPr>
          <p:spPr bwMode="auto">
            <a:xfrm>
              <a:off x="4749815" y="3485213"/>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Oval 379">
              <a:extLst>
                <a:ext uri="{FF2B5EF4-FFF2-40B4-BE49-F238E27FC236}">
                  <a16:creationId xmlns:a16="http://schemas.microsoft.com/office/drawing/2014/main" id="{FF11E0CA-D45B-4173-9A0D-8B7A80E86FD3}"/>
                </a:ext>
              </a:extLst>
            </p:cNvPr>
            <p:cNvSpPr>
              <a:spLocks noChangeArrowheads="1"/>
            </p:cNvSpPr>
            <p:nvPr/>
          </p:nvSpPr>
          <p:spPr bwMode="auto">
            <a:xfrm>
              <a:off x="5895990" y="4755213"/>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Oval 380">
              <a:extLst>
                <a:ext uri="{FF2B5EF4-FFF2-40B4-BE49-F238E27FC236}">
                  <a16:creationId xmlns:a16="http://schemas.microsoft.com/office/drawing/2014/main" id="{DBBC95A1-5924-4539-A2FC-6C83F848B919}"/>
                </a:ext>
              </a:extLst>
            </p:cNvPr>
            <p:cNvSpPr>
              <a:spLocks noChangeArrowheads="1"/>
            </p:cNvSpPr>
            <p:nvPr/>
          </p:nvSpPr>
          <p:spPr bwMode="auto">
            <a:xfrm>
              <a:off x="5895990" y="3455051"/>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Oval 381">
              <a:extLst>
                <a:ext uri="{FF2B5EF4-FFF2-40B4-BE49-F238E27FC236}">
                  <a16:creationId xmlns:a16="http://schemas.microsoft.com/office/drawing/2014/main" id="{B7218ABC-54AF-41CB-8BB6-AD59C7AE59A6}"/>
                </a:ext>
              </a:extLst>
            </p:cNvPr>
            <p:cNvSpPr>
              <a:spLocks noChangeArrowheads="1"/>
            </p:cNvSpPr>
            <p:nvPr/>
          </p:nvSpPr>
          <p:spPr bwMode="auto">
            <a:xfrm>
              <a:off x="7165991" y="3086751"/>
              <a:ext cx="258763"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Oval 382">
              <a:extLst>
                <a:ext uri="{FF2B5EF4-FFF2-40B4-BE49-F238E27FC236}">
                  <a16:creationId xmlns:a16="http://schemas.microsoft.com/office/drawing/2014/main" id="{674160D5-AF7A-45D0-B845-1717FD6F97FC}"/>
                </a:ext>
              </a:extLst>
            </p:cNvPr>
            <p:cNvSpPr>
              <a:spLocks noChangeArrowheads="1"/>
            </p:cNvSpPr>
            <p:nvPr/>
          </p:nvSpPr>
          <p:spPr bwMode="auto">
            <a:xfrm>
              <a:off x="5254640" y="1719913"/>
              <a:ext cx="260350" cy="258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Oval 383">
              <a:extLst>
                <a:ext uri="{FF2B5EF4-FFF2-40B4-BE49-F238E27FC236}">
                  <a16:creationId xmlns:a16="http://schemas.microsoft.com/office/drawing/2014/main" id="{9372F48A-8603-4BAC-8434-F8F7164AE06D}"/>
                </a:ext>
              </a:extLst>
            </p:cNvPr>
            <p:cNvSpPr>
              <a:spLocks noChangeArrowheads="1"/>
            </p:cNvSpPr>
            <p:nvPr/>
          </p:nvSpPr>
          <p:spPr bwMode="auto">
            <a:xfrm>
              <a:off x="5253053" y="2637488"/>
              <a:ext cx="185738"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Oval 384">
              <a:extLst>
                <a:ext uri="{FF2B5EF4-FFF2-40B4-BE49-F238E27FC236}">
                  <a16:creationId xmlns:a16="http://schemas.microsoft.com/office/drawing/2014/main" id="{98F5F0C0-CA9C-4DAB-B7BD-2CE8B7880658}"/>
                </a:ext>
              </a:extLst>
            </p:cNvPr>
            <p:cNvSpPr>
              <a:spLocks noChangeArrowheads="1"/>
            </p:cNvSpPr>
            <p:nvPr/>
          </p:nvSpPr>
          <p:spPr bwMode="auto">
            <a:xfrm>
              <a:off x="4616465" y="2685113"/>
              <a:ext cx="185738"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Oval 385">
              <a:extLst>
                <a:ext uri="{FF2B5EF4-FFF2-40B4-BE49-F238E27FC236}">
                  <a16:creationId xmlns:a16="http://schemas.microsoft.com/office/drawing/2014/main" id="{8181BBAA-A0E9-44F3-8623-A0A5EEB32BF4}"/>
                </a:ext>
              </a:extLst>
            </p:cNvPr>
            <p:cNvSpPr>
              <a:spLocks noChangeArrowheads="1"/>
            </p:cNvSpPr>
            <p:nvPr/>
          </p:nvSpPr>
          <p:spPr bwMode="auto">
            <a:xfrm>
              <a:off x="4851415" y="2104088"/>
              <a:ext cx="188913" cy="187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Oval 386">
              <a:extLst>
                <a:ext uri="{FF2B5EF4-FFF2-40B4-BE49-F238E27FC236}">
                  <a16:creationId xmlns:a16="http://schemas.microsoft.com/office/drawing/2014/main" id="{D49EF867-7CCC-449A-A8B8-EBE3ECE79D49}"/>
                </a:ext>
              </a:extLst>
            </p:cNvPr>
            <p:cNvSpPr>
              <a:spLocks noChangeArrowheads="1"/>
            </p:cNvSpPr>
            <p:nvPr/>
          </p:nvSpPr>
          <p:spPr bwMode="auto">
            <a:xfrm>
              <a:off x="6230953" y="2264426"/>
              <a:ext cx="185738"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Oval 387">
              <a:extLst>
                <a:ext uri="{FF2B5EF4-FFF2-40B4-BE49-F238E27FC236}">
                  <a16:creationId xmlns:a16="http://schemas.microsoft.com/office/drawing/2014/main" id="{093FDA14-20B3-469D-96E8-701495EC559F}"/>
                </a:ext>
              </a:extLst>
            </p:cNvPr>
            <p:cNvSpPr>
              <a:spLocks noChangeArrowheads="1"/>
            </p:cNvSpPr>
            <p:nvPr/>
          </p:nvSpPr>
          <p:spPr bwMode="auto">
            <a:xfrm>
              <a:off x="7175516" y="2358088"/>
              <a:ext cx="185738"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Oval 388">
              <a:extLst>
                <a:ext uri="{FF2B5EF4-FFF2-40B4-BE49-F238E27FC236}">
                  <a16:creationId xmlns:a16="http://schemas.microsoft.com/office/drawing/2014/main" id="{2E5CB15B-ECA7-4302-BEF0-11B65EC701AA}"/>
                </a:ext>
              </a:extLst>
            </p:cNvPr>
            <p:cNvSpPr>
              <a:spLocks noChangeArrowheads="1"/>
            </p:cNvSpPr>
            <p:nvPr/>
          </p:nvSpPr>
          <p:spPr bwMode="auto">
            <a:xfrm>
              <a:off x="6624653" y="3404251"/>
              <a:ext cx="187325"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Oval 389">
              <a:extLst>
                <a:ext uri="{FF2B5EF4-FFF2-40B4-BE49-F238E27FC236}">
                  <a16:creationId xmlns:a16="http://schemas.microsoft.com/office/drawing/2014/main" id="{BA66ACE9-8BE9-4ADF-A25D-12BCF2D126B0}"/>
                </a:ext>
              </a:extLst>
            </p:cNvPr>
            <p:cNvSpPr>
              <a:spLocks noChangeArrowheads="1"/>
            </p:cNvSpPr>
            <p:nvPr/>
          </p:nvSpPr>
          <p:spPr bwMode="auto">
            <a:xfrm>
              <a:off x="6840553" y="2626376"/>
              <a:ext cx="187325"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Oval 390">
              <a:extLst>
                <a:ext uri="{FF2B5EF4-FFF2-40B4-BE49-F238E27FC236}">
                  <a16:creationId xmlns:a16="http://schemas.microsoft.com/office/drawing/2014/main" id="{8FAE584B-7D1E-4D2F-9CAE-73A3CCB3DF06}"/>
                </a:ext>
              </a:extLst>
            </p:cNvPr>
            <p:cNvSpPr>
              <a:spLocks noChangeArrowheads="1"/>
            </p:cNvSpPr>
            <p:nvPr/>
          </p:nvSpPr>
          <p:spPr bwMode="auto">
            <a:xfrm>
              <a:off x="5176853" y="4350401"/>
              <a:ext cx="187325"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Oval 391">
              <a:extLst>
                <a:ext uri="{FF2B5EF4-FFF2-40B4-BE49-F238E27FC236}">
                  <a16:creationId xmlns:a16="http://schemas.microsoft.com/office/drawing/2014/main" id="{772DE28C-AF83-4CE6-828E-DDEF5F4BB4E0}"/>
                </a:ext>
              </a:extLst>
            </p:cNvPr>
            <p:cNvSpPr>
              <a:spLocks noChangeArrowheads="1"/>
            </p:cNvSpPr>
            <p:nvPr/>
          </p:nvSpPr>
          <p:spPr bwMode="auto">
            <a:xfrm>
              <a:off x="6684978" y="4201176"/>
              <a:ext cx="188913" cy="1889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Oval 392">
              <a:extLst>
                <a:ext uri="{FF2B5EF4-FFF2-40B4-BE49-F238E27FC236}">
                  <a16:creationId xmlns:a16="http://schemas.microsoft.com/office/drawing/2014/main" id="{52CFADDD-7DE8-40D4-8A08-2A669F084A81}"/>
                </a:ext>
              </a:extLst>
            </p:cNvPr>
            <p:cNvSpPr>
              <a:spLocks noChangeArrowheads="1"/>
            </p:cNvSpPr>
            <p:nvPr/>
          </p:nvSpPr>
          <p:spPr bwMode="auto">
            <a:xfrm>
              <a:off x="5773753" y="2342213"/>
              <a:ext cx="133350"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Oval 393">
              <a:extLst>
                <a:ext uri="{FF2B5EF4-FFF2-40B4-BE49-F238E27FC236}">
                  <a16:creationId xmlns:a16="http://schemas.microsoft.com/office/drawing/2014/main" id="{0CD265DB-FCA8-4102-B138-A1BE2DD614AA}"/>
                </a:ext>
              </a:extLst>
            </p:cNvPr>
            <p:cNvSpPr>
              <a:spLocks noChangeArrowheads="1"/>
            </p:cNvSpPr>
            <p:nvPr/>
          </p:nvSpPr>
          <p:spPr bwMode="auto">
            <a:xfrm>
              <a:off x="5019690" y="3026426"/>
              <a:ext cx="133350" cy="1333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Oval 394">
              <a:extLst>
                <a:ext uri="{FF2B5EF4-FFF2-40B4-BE49-F238E27FC236}">
                  <a16:creationId xmlns:a16="http://schemas.microsoft.com/office/drawing/2014/main" id="{73524F0C-A517-40B5-B050-43317573268D}"/>
                </a:ext>
              </a:extLst>
            </p:cNvPr>
            <p:cNvSpPr>
              <a:spLocks noChangeArrowheads="1"/>
            </p:cNvSpPr>
            <p:nvPr/>
          </p:nvSpPr>
          <p:spPr bwMode="auto">
            <a:xfrm>
              <a:off x="5370528" y="2937526"/>
              <a:ext cx="133350" cy="13652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Oval 395">
              <a:extLst>
                <a:ext uri="{FF2B5EF4-FFF2-40B4-BE49-F238E27FC236}">
                  <a16:creationId xmlns:a16="http://schemas.microsoft.com/office/drawing/2014/main" id="{46AEFCED-A4CB-4F56-8089-F33D2DEF2556}"/>
                </a:ext>
              </a:extLst>
            </p:cNvPr>
            <p:cNvSpPr>
              <a:spLocks noChangeArrowheads="1"/>
            </p:cNvSpPr>
            <p:nvPr/>
          </p:nvSpPr>
          <p:spPr bwMode="auto">
            <a:xfrm>
              <a:off x="6518291" y="2947051"/>
              <a:ext cx="134938"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Oval 396">
              <a:extLst>
                <a:ext uri="{FF2B5EF4-FFF2-40B4-BE49-F238E27FC236}">
                  <a16:creationId xmlns:a16="http://schemas.microsoft.com/office/drawing/2014/main" id="{7750C6CC-C030-45A4-AEC3-830B900BF7C5}"/>
                </a:ext>
              </a:extLst>
            </p:cNvPr>
            <p:cNvSpPr>
              <a:spLocks noChangeArrowheads="1"/>
            </p:cNvSpPr>
            <p:nvPr/>
          </p:nvSpPr>
          <p:spPr bwMode="auto">
            <a:xfrm>
              <a:off x="6289691" y="3528076"/>
              <a:ext cx="136525" cy="131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Oval 397">
              <a:extLst>
                <a:ext uri="{FF2B5EF4-FFF2-40B4-BE49-F238E27FC236}">
                  <a16:creationId xmlns:a16="http://schemas.microsoft.com/office/drawing/2014/main" id="{7B1352C9-B1E2-449A-9009-7170B5ACCBFC}"/>
                </a:ext>
              </a:extLst>
            </p:cNvPr>
            <p:cNvSpPr>
              <a:spLocks noChangeArrowheads="1"/>
            </p:cNvSpPr>
            <p:nvPr/>
          </p:nvSpPr>
          <p:spPr bwMode="auto">
            <a:xfrm>
              <a:off x="6069028" y="1615138"/>
              <a:ext cx="134938"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Oval 398">
              <a:extLst>
                <a:ext uri="{FF2B5EF4-FFF2-40B4-BE49-F238E27FC236}">
                  <a16:creationId xmlns:a16="http://schemas.microsoft.com/office/drawing/2014/main" id="{D2547179-EBC0-476F-B72C-A420F3F8D251}"/>
                </a:ext>
              </a:extLst>
            </p:cNvPr>
            <p:cNvSpPr>
              <a:spLocks noChangeArrowheads="1"/>
            </p:cNvSpPr>
            <p:nvPr/>
          </p:nvSpPr>
          <p:spPr bwMode="auto">
            <a:xfrm>
              <a:off x="6781816" y="1921526"/>
              <a:ext cx="133350"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Oval 399">
              <a:extLst>
                <a:ext uri="{FF2B5EF4-FFF2-40B4-BE49-F238E27FC236}">
                  <a16:creationId xmlns:a16="http://schemas.microsoft.com/office/drawing/2014/main" id="{7A63FB54-4A00-4FBF-83A2-5315DE7E68E6}"/>
                </a:ext>
              </a:extLst>
            </p:cNvPr>
            <p:cNvSpPr>
              <a:spLocks noChangeArrowheads="1"/>
            </p:cNvSpPr>
            <p:nvPr/>
          </p:nvSpPr>
          <p:spPr bwMode="auto">
            <a:xfrm>
              <a:off x="6958028" y="3753501"/>
              <a:ext cx="134938"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Oval 400">
              <a:extLst>
                <a:ext uri="{FF2B5EF4-FFF2-40B4-BE49-F238E27FC236}">
                  <a16:creationId xmlns:a16="http://schemas.microsoft.com/office/drawing/2014/main" id="{217ECFAB-E0AE-4834-A7E5-F13EB602C567}"/>
                </a:ext>
              </a:extLst>
            </p:cNvPr>
            <p:cNvSpPr>
              <a:spLocks noChangeArrowheads="1"/>
            </p:cNvSpPr>
            <p:nvPr/>
          </p:nvSpPr>
          <p:spPr bwMode="auto">
            <a:xfrm>
              <a:off x="6642116" y="4761563"/>
              <a:ext cx="133350"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Oval 401">
              <a:extLst>
                <a:ext uri="{FF2B5EF4-FFF2-40B4-BE49-F238E27FC236}">
                  <a16:creationId xmlns:a16="http://schemas.microsoft.com/office/drawing/2014/main" id="{3F382D20-C4A2-4B06-9A00-DF76310132A5}"/>
                </a:ext>
              </a:extLst>
            </p:cNvPr>
            <p:cNvSpPr>
              <a:spLocks noChangeArrowheads="1"/>
            </p:cNvSpPr>
            <p:nvPr/>
          </p:nvSpPr>
          <p:spPr bwMode="auto">
            <a:xfrm>
              <a:off x="6351603" y="4833001"/>
              <a:ext cx="136525" cy="1349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Oval 402">
              <a:extLst>
                <a:ext uri="{FF2B5EF4-FFF2-40B4-BE49-F238E27FC236}">
                  <a16:creationId xmlns:a16="http://schemas.microsoft.com/office/drawing/2014/main" id="{81920094-D815-45FA-9825-82EC0F437659}"/>
                </a:ext>
              </a:extLst>
            </p:cNvPr>
            <p:cNvSpPr>
              <a:spLocks noChangeArrowheads="1"/>
            </p:cNvSpPr>
            <p:nvPr/>
          </p:nvSpPr>
          <p:spPr bwMode="auto">
            <a:xfrm>
              <a:off x="5332428" y="4839351"/>
              <a:ext cx="134938" cy="1333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Oval 403">
              <a:extLst>
                <a:ext uri="{FF2B5EF4-FFF2-40B4-BE49-F238E27FC236}">
                  <a16:creationId xmlns:a16="http://schemas.microsoft.com/office/drawing/2014/main" id="{8844A5C2-5E1E-4E05-B26F-A8221D33641E}"/>
                </a:ext>
              </a:extLst>
            </p:cNvPr>
            <p:cNvSpPr>
              <a:spLocks noChangeArrowheads="1"/>
            </p:cNvSpPr>
            <p:nvPr/>
          </p:nvSpPr>
          <p:spPr bwMode="auto">
            <a:xfrm>
              <a:off x="5473715" y="3815413"/>
              <a:ext cx="188913"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Oval 404">
              <a:extLst>
                <a:ext uri="{FF2B5EF4-FFF2-40B4-BE49-F238E27FC236}">
                  <a16:creationId xmlns:a16="http://schemas.microsoft.com/office/drawing/2014/main" id="{7DCE1854-6DA0-4F83-ACED-830D329FE754}"/>
                </a:ext>
              </a:extLst>
            </p:cNvPr>
            <p:cNvSpPr>
              <a:spLocks noChangeArrowheads="1"/>
            </p:cNvSpPr>
            <p:nvPr/>
          </p:nvSpPr>
          <p:spPr bwMode="auto">
            <a:xfrm>
              <a:off x="6343666" y="3990038"/>
              <a:ext cx="185738" cy="188913"/>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Oval 405">
              <a:extLst>
                <a:ext uri="{FF2B5EF4-FFF2-40B4-BE49-F238E27FC236}">
                  <a16:creationId xmlns:a16="http://schemas.microsoft.com/office/drawing/2014/main" id="{5FCE7807-A831-4852-9086-3763544190C3}"/>
                </a:ext>
              </a:extLst>
            </p:cNvPr>
            <p:cNvSpPr>
              <a:spLocks noChangeArrowheads="1"/>
            </p:cNvSpPr>
            <p:nvPr/>
          </p:nvSpPr>
          <p:spPr bwMode="auto">
            <a:xfrm>
              <a:off x="6351603" y="4456763"/>
              <a:ext cx="187325"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Oval 406">
              <a:extLst>
                <a:ext uri="{FF2B5EF4-FFF2-40B4-BE49-F238E27FC236}">
                  <a16:creationId xmlns:a16="http://schemas.microsoft.com/office/drawing/2014/main" id="{334EBC74-5FF7-46B5-9326-57B6A6E68E1E}"/>
                </a:ext>
              </a:extLst>
            </p:cNvPr>
            <p:cNvSpPr>
              <a:spLocks noChangeArrowheads="1"/>
            </p:cNvSpPr>
            <p:nvPr/>
          </p:nvSpPr>
          <p:spPr bwMode="auto">
            <a:xfrm>
              <a:off x="5649928" y="4412313"/>
              <a:ext cx="188913" cy="187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Oval 407">
              <a:extLst>
                <a:ext uri="{FF2B5EF4-FFF2-40B4-BE49-F238E27FC236}">
                  <a16:creationId xmlns:a16="http://schemas.microsoft.com/office/drawing/2014/main" id="{4A8BFA52-E625-4A40-AAAD-E78A7842EC98}"/>
                </a:ext>
              </a:extLst>
            </p:cNvPr>
            <p:cNvSpPr>
              <a:spLocks noChangeArrowheads="1"/>
            </p:cNvSpPr>
            <p:nvPr/>
          </p:nvSpPr>
          <p:spPr bwMode="auto">
            <a:xfrm>
              <a:off x="5397515" y="3228038"/>
              <a:ext cx="185738" cy="18573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18" name="组合 215">
            <a:extLst>
              <a:ext uri="{FF2B5EF4-FFF2-40B4-BE49-F238E27FC236}">
                <a16:creationId xmlns:a16="http://schemas.microsoft.com/office/drawing/2014/main" id="{76EDDBF0-C922-4FB1-A77B-B9ED1EAF841E}"/>
              </a:ext>
            </a:extLst>
          </p:cNvPr>
          <p:cNvGrpSpPr/>
          <p:nvPr/>
        </p:nvGrpSpPr>
        <p:grpSpPr>
          <a:xfrm>
            <a:off x="5459753" y="5096526"/>
            <a:ext cx="1278224" cy="946833"/>
            <a:chOff x="2143126" y="5083175"/>
            <a:chExt cx="1414463" cy="1389063"/>
          </a:xfrm>
          <a:solidFill>
            <a:schemeClr val="bg1">
              <a:alpha val="65000"/>
            </a:schemeClr>
          </a:solidFill>
        </p:grpSpPr>
        <p:sp>
          <p:nvSpPr>
            <p:cNvPr id="119" name="Freeform 5">
              <a:extLst>
                <a:ext uri="{FF2B5EF4-FFF2-40B4-BE49-F238E27FC236}">
                  <a16:creationId xmlns:a16="http://schemas.microsoft.com/office/drawing/2014/main" id="{F673FC10-F147-4461-99BD-7AB25AA1C5AA}"/>
                </a:ext>
              </a:extLst>
            </p:cNvPr>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6">
              <a:extLst>
                <a:ext uri="{FF2B5EF4-FFF2-40B4-BE49-F238E27FC236}">
                  <a16:creationId xmlns:a16="http://schemas.microsoft.com/office/drawing/2014/main" id="{54EFB74F-61E5-460D-9A76-13AF0DC956BF}"/>
                </a:ext>
              </a:extLst>
            </p:cNvPr>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7">
              <a:extLst>
                <a:ext uri="{FF2B5EF4-FFF2-40B4-BE49-F238E27FC236}">
                  <a16:creationId xmlns:a16="http://schemas.microsoft.com/office/drawing/2014/main" id="{D8121CA9-4256-4332-9EAA-99FD6E115355}"/>
                </a:ext>
              </a:extLst>
            </p:cNvPr>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8">
              <a:extLst>
                <a:ext uri="{FF2B5EF4-FFF2-40B4-BE49-F238E27FC236}">
                  <a16:creationId xmlns:a16="http://schemas.microsoft.com/office/drawing/2014/main" id="{06DB8DD8-58BB-44EA-B91D-26FF4D6B93B7}"/>
                </a:ext>
              </a:extLst>
            </p:cNvPr>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9">
              <a:extLst>
                <a:ext uri="{FF2B5EF4-FFF2-40B4-BE49-F238E27FC236}">
                  <a16:creationId xmlns:a16="http://schemas.microsoft.com/office/drawing/2014/main" id="{B164C96D-1D89-41A7-B1BD-EB7443F3EF86}"/>
                </a:ext>
              </a:extLst>
            </p:cNvPr>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0">
              <a:extLst>
                <a:ext uri="{FF2B5EF4-FFF2-40B4-BE49-F238E27FC236}">
                  <a16:creationId xmlns:a16="http://schemas.microsoft.com/office/drawing/2014/main" id="{8CBC7C31-CC52-45BD-9E46-2811AA8696C4}"/>
                </a:ext>
              </a:extLst>
            </p:cNvPr>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11">
              <a:extLst>
                <a:ext uri="{FF2B5EF4-FFF2-40B4-BE49-F238E27FC236}">
                  <a16:creationId xmlns:a16="http://schemas.microsoft.com/office/drawing/2014/main" id="{4854D28B-A3F3-49BE-BDE2-4860DBCE4E29}"/>
                </a:ext>
              </a:extLst>
            </p:cNvPr>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2">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12">
              <a:extLst>
                <a:ext uri="{FF2B5EF4-FFF2-40B4-BE49-F238E27FC236}">
                  <a16:creationId xmlns:a16="http://schemas.microsoft.com/office/drawing/2014/main" id="{D62BF0D0-559F-40DC-93A7-3FB73E68543D}"/>
                </a:ext>
              </a:extLst>
            </p:cNvPr>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13">
              <a:extLst>
                <a:ext uri="{FF2B5EF4-FFF2-40B4-BE49-F238E27FC236}">
                  <a16:creationId xmlns:a16="http://schemas.microsoft.com/office/drawing/2014/main" id="{9643AB37-9016-4FDC-A272-A80CD347DBA8}"/>
                </a:ext>
              </a:extLst>
            </p:cNvPr>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14">
              <a:extLst>
                <a:ext uri="{FF2B5EF4-FFF2-40B4-BE49-F238E27FC236}">
                  <a16:creationId xmlns:a16="http://schemas.microsoft.com/office/drawing/2014/main" id="{692FC887-3744-45AE-B356-30192CF534DB}"/>
                </a:ext>
              </a:extLst>
            </p:cNvPr>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15">
              <a:extLst>
                <a:ext uri="{FF2B5EF4-FFF2-40B4-BE49-F238E27FC236}">
                  <a16:creationId xmlns:a16="http://schemas.microsoft.com/office/drawing/2014/main" id="{8733199D-1E9F-45EB-8FD2-EE56EEB59814}"/>
                </a:ext>
              </a:extLst>
            </p:cNvPr>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6">
              <a:extLst>
                <a:ext uri="{FF2B5EF4-FFF2-40B4-BE49-F238E27FC236}">
                  <a16:creationId xmlns:a16="http://schemas.microsoft.com/office/drawing/2014/main" id="{EC312868-4F38-40DF-B03B-317400CCDF73}"/>
                </a:ext>
              </a:extLst>
            </p:cNvPr>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7">
              <a:extLst>
                <a:ext uri="{FF2B5EF4-FFF2-40B4-BE49-F238E27FC236}">
                  <a16:creationId xmlns:a16="http://schemas.microsoft.com/office/drawing/2014/main" id="{2485E825-7159-436A-AE3C-5B0688536763}"/>
                </a:ext>
              </a:extLst>
            </p:cNvPr>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8">
              <a:extLst>
                <a:ext uri="{FF2B5EF4-FFF2-40B4-BE49-F238E27FC236}">
                  <a16:creationId xmlns:a16="http://schemas.microsoft.com/office/drawing/2014/main" id="{67FE6FF8-A145-4F37-AF1B-23F89B3C4429}"/>
                </a:ext>
              </a:extLst>
            </p:cNvPr>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9">
              <a:extLst>
                <a:ext uri="{FF2B5EF4-FFF2-40B4-BE49-F238E27FC236}">
                  <a16:creationId xmlns:a16="http://schemas.microsoft.com/office/drawing/2014/main" id="{AA03D0E9-B55C-4E69-AE1C-F36B3537DC2A}"/>
                </a:ext>
              </a:extLst>
            </p:cNvPr>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94">
              <a:extLst>
                <a:ext uri="{FF2B5EF4-FFF2-40B4-BE49-F238E27FC236}">
                  <a16:creationId xmlns:a16="http://schemas.microsoft.com/office/drawing/2014/main" id="{2D5A3D82-C525-481A-BD9B-698E83C90E86}"/>
                </a:ext>
              </a:extLst>
            </p:cNvPr>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35" name="组合 2">
            <a:extLst>
              <a:ext uri="{FF2B5EF4-FFF2-40B4-BE49-F238E27FC236}">
                <a16:creationId xmlns:a16="http://schemas.microsoft.com/office/drawing/2014/main" id="{20F085B0-85BB-408E-A9AE-A1B50BCCDED0}"/>
              </a:ext>
            </a:extLst>
          </p:cNvPr>
          <p:cNvGrpSpPr/>
          <p:nvPr/>
        </p:nvGrpSpPr>
        <p:grpSpPr>
          <a:xfrm>
            <a:off x="7831086" y="1755013"/>
            <a:ext cx="3405663" cy="1544463"/>
            <a:chOff x="7831087" y="1755013"/>
            <a:chExt cx="3083026" cy="1125519"/>
          </a:xfrm>
        </p:grpSpPr>
        <p:sp>
          <p:nvSpPr>
            <p:cNvPr id="136" name="标题">
              <a:extLst>
                <a:ext uri="{FF2B5EF4-FFF2-40B4-BE49-F238E27FC236}">
                  <a16:creationId xmlns:a16="http://schemas.microsoft.com/office/drawing/2014/main" id="{6B550328-A162-4A1D-9A9E-70534EDA57F7}"/>
                </a:ext>
              </a:extLst>
            </p:cNvPr>
            <p:cNvSpPr/>
            <p:nvPr/>
          </p:nvSpPr>
          <p:spPr>
            <a:xfrm>
              <a:off x="7831087" y="1755013"/>
              <a:ext cx="492443" cy="461665"/>
            </a:xfrm>
            <a:prstGeom prst="rect">
              <a:avLst/>
            </a:prstGeom>
            <a:noFill/>
          </p:spPr>
          <p:txBody>
            <a:bodyPr wrap="none">
              <a:spAutoFit/>
            </a:body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④</a:t>
              </a:r>
            </a:p>
          </p:txBody>
        </p:sp>
        <p:sp>
          <p:nvSpPr>
            <p:cNvPr id="137" name="文本框 320">
              <a:extLst>
                <a:ext uri="{FF2B5EF4-FFF2-40B4-BE49-F238E27FC236}">
                  <a16:creationId xmlns:a16="http://schemas.microsoft.com/office/drawing/2014/main" id="{D0533B87-605F-4BB1-A993-A6DAE7D541B4}"/>
                </a:ext>
              </a:extLst>
            </p:cNvPr>
            <p:cNvSpPr txBox="1"/>
            <p:nvPr/>
          </p:nvSpPr>
          <p:spPr>
            <a:xfrm>
              <a:off x="7831087" y="1929181"/>
              <a:ext cx="3083026" cy="951351"/>
            </a:xfrm>
            <a:prstGeom prst="rect">
              <a:avLst/>
            </a:prstGeom>
            <a:noFill/>
          </p:spPr>
          <p:txBody>
            <a:bodyPr wrap="square" rtlCol="0" anchor="ctr">
              <a:spAutoFit/>
            </a:bodyPr>
            <a:lstStyle/>
            <a:p>
              <a:pP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When a node finds a proof-of-work, it broadcasts the block to all nodes.</a:t>
              </a:r>
            </a:p>
          </p:txBody>
        </p:sp>
      </p:grpSp>
      <p:grpSp>
        <p:nvGrpSpPr>
          <p:cNvPr id="138" name="组合 5">
            <a:extLst>
              <a:ext uri="{FF2B5EF4-FFF2-40B4-BE49-F238E27FC236}">
                <a16:creationId xmlns:a16="http://schemas.microsoft.com/office/drawing/2014/main" id="{C860FF8D-0EC5-43AE-BD9C-6211DFB3F8DF}"/>
              </a:ext>
            </a:extLst>
          </p:cNvPr>
          <p:cNvGrpSpPr/>
          <p:nvPr/>
        </p:nvGrpSpPr>
        <p:grpSpPr>
          <a:xfrm>
            <a:off x="7811295" y="3108768"/>
            <a:ext cx="3083026" cy="1600200"/>
            <a:chOff x="7831087" y="3429000"/>
            <a:chExt cx="3083026" cy="1125520"/>
          </a:xfrm>
        </p:grpSpPr>
        <p:sp>
          <p:nvSpPr>
            <p:cNvPr id="139" name="标题">
              <a:extLst>
                <a:ext uri="{FF2B5EF4-FFF2-40B4-BE49-F238E27FC236}">
                  <a16:creationId xmlns:a16="http://schemas.microsoft.com/office/drawing/2014/main" id="{9C6701EA-3CA6-4BB3-8047-5D2784491146}"/>
                </a:ext>
              </a:extLst>
            </p:cNvPr>
            <p:cNvSpPr/>
            <p:nvPr/>
          </p:nvSpPr>
          <p:spPr>
            <a:xfrm>
              <a:off x="7831087" y="3429000"/>
              <a:ext cx="492443" cy="461665"/>
            </a:xfrm>
            <a:prstGeom prst="rect">
              <a:avLst/>
            </a:prstGeom>
            <a:noFill/>
          </p:spPr>
          <p:txBody>
            <a:bodyPr wrap="none">
              <a:spAutoFit/>
            </a:body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⑤</a:t>
              </a:r>
            </a:p>
          </p:txBody>
        </p:sp>
        <p:sp>
          <p:nvSpPr>
            <p:cNvPr id="140" name="文本框 322">
              <a:extLst>
                <a:ext uri="{FF2B5EF4-FFF2-40B4-BE49-F238E27FC236}">
                  <a16:creationId xmlns:a16="http://schemas.microsoft.com/office/drawing/2014/main" id="{78AEF3A2-E797-414F-B9E3-E66BDA182BF6}"/>
                </a:ext>
              </a:extLst>
            </p:cNvPr>
            <p:cNvSpPr txBox="1"/>
            <p:nvPr/>
          </p:nvSpPr>
          <p:spPr>
            <a:xfrm>
              <a:off x="7831087" y="3603169"/>
              <a:ext cx="3083026" cy="951351"/>
            </a:xfrm>
            <a:prstGeom prst="rect">
              <a:avLst/>
            </a:prstGeom>
            <a:noFill/>
          </p:spPr>
          <p:txBody>
            <a:bodyPr wrap="square" rtlCol="0" anchor="ctr">
              <a:spAutoFit/>
            </a:bodyPr>
            <a:lstStyle/>
            <a:p>
              <a:pP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Nodes accept the block only if all transactions in it are valid and not already spent.</a:t>
              </a:r>
            </a:p>
          </p:txBody>
        </p:sp>
      </p:grpSp>
      <p:grpSp>
        <p:nvGrpSpPr>
          <p:cNvPr id="141" name="组合 7">
            <a:extLst>
              <a:ext uri="{FF2B5EF4-FFF2-40B4-BE49-F238E27FC236}">
                <a16:creationId xmlns:a16="http://schemas.microsoft.com/office/drawing/2014/main" id="{AAE9071B-16C3-4373-8C95-055FD36E92B8}"/>
              </a:ext>
            </a:extLst>
          </p:cNvPr>
          <p:cNvGrpSpPr/>
          <p:nvPr/>
        </p:nvGrpSpPr>
        <p:grpSpPr>
          <a:xfrm>
            <a:off x="7811295" y="4312301"/>
            <a:ext cx="4206942" cy="2838391"/>
            <a:chOff x="7831087" y="4760170"/>
            <a:chExt cx="3083026" cy="1837747"/>
          </a:xfrm>
        </p:grpSpPr>
        <p:sp>
          <p:nvSpPr>
            <p:cNvPr id="142" name="标题">
              <a:extLst>
                <a:ext uri="{FF2B5EF4-FFF2-40B4-BE49-F238E27FC236}">
                  <a16:creationId xmlns:a16="http://schemas.microsoft.com/office/drawing/2014/main" id="{2A17123F-1829-4A98-8CB6-BD9D6BACCE89}"/>
                </a:ext>
              </a:extLst>
            </p:cNvPr>
            <p:cNvSpPr/>
            <p:nvPr/>
          </p:nvSpPr>
          <p:spPr>
            <a:xfrm>
              <a:off x="7831087" y="5029200"/>
              <a:ext cx="492443" cy="461665"/>
            </a:xfrm>
            <a:prstGeom prst="rect">
              <a:avLst/>
            </a:prstGeom>
            <a:noFill/>
          </p:spPr>
          <p:txBody>
            <a:bodyPr wrap="none">
              <a:spAutoFit/>
            </a:bodyPr>
            <a:lstStyle/>
            <a:p>
              <a:pPr>
                <a:defRPr/>
              </a:pPr>
              <a:r>
                <a:rPr lang="zh-CN" altLang="en-US" sz="2400" dirty="0">
                  <a:solidFill>
                    <a:schemeClr val="bg1"/>
                  </a:solidFill>
                  <a:latin typeface="微软雅黑" panose="020B0503020204020204" pitchFamily="34" charset="-122"/>
                  <a:ea typeface="微软雅黑" panose="020B0503020204020204" pitchFamily="34" charset="-122"/>
                </a:rPr>
                <a:t>⑥</a:t>
              </a:r>
            </a:p>
          </p:txBody>
        </p:sp>
        <p:sp>
          <p:nvSpPr>
            <p:cNvPr id="143" name="文本框 324">
              <a:extLst>
                <a:ext uri="{FF2B5EF4-FFF2-40B4-BE49-F238E27FC236}">
                  <a16:creationId xmlns:a16="http://schemas.microsoft.com/office/drawing/2014/main" id="{39A49CF8-28E3-4A22-846F-C33BA2C31162}"/>
                </a:ext>
              </a:extLst>
            </p:cNvPr>
            <p:cNvSpPr txBox="1"/>
            <p:nvPr/>
          </p:nvSpPr>
          <p:spPr>
            <a:xfrm>
              <a:off x="7831087" y="4760170"/>
              <a:ext cx="3083026" cy="1837747"/>
            </a:xfrm>
            <a:prstGeom prst="rect">
              <a:avLst/>
            </a:prstGeom>
            <a:noFill/>
          </p:spPr>
          <p:txBody>
            <a:bodyPr wrap="square" rtlCol="0" anchor="ctr">
              <a:spAutoFit/>
            </a:bodyPr>
            <a:lstStyle/>
            <a:p>
              <a:pP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Nodes express their acceptance of the block by working on creating the next block in the</a:t>
              </a:r>
            </a:p>
            <a:p>
              <a:pP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chain, using the hash of the accepted block as the previous hash.</a:t>
              </a:r>
            </a:p>
          </p:txBody>
        </p:sp>
      </p:grpSp>
      <p:grpSp>
        <p:nvGrpSpPr>
          <p:cNvPr id="144" name="组合 1">
            <a:extLst>
              <a:ext uri="{FF2B5EF4-FFF2-40B4-BE49-F238E27FC236}">
                <a16:creationId xmlns:a16="http://schemas.microsoft.com/office/drawing/2014/main" id="{61FE1305-51DF-4A74-93C1-4F29A4BB427D}"/>
              </a:ext>
            </a:extLst>
          </p:cNvPr>
          <p:cNvGrpSpPr/>
          <p:nvPr/>
        </p:nvGrpSpPr>
        <p:grpSpPr>
          <a:xfrm>
            <a:off x="1197204" y="1755012"/>
            <a:ext cx="3163710" cy="1226053"/>
            <a:chOff x="1277887" y="1755013"/>
            <a:chExt cx="3083027" cy="887133"/>
          </a:xfrm>
        </p:grpSpPr>
        <p:sp>
          <p:nvSpPr>
            <p:cNvPr id="145" name="标题">
              <a:extLst>
                <a:ext uri="{FF2B5EF4-FFF2-40B4-BE49-F238E27FC236}">
                  <a16:creationId xmlns:a16="http://schemas.microsoft.com/office/drawing/2014/main" id="{FF6A65F1-3B58-4652-B9DD-E314A2684F66}"/>
                </a:ext>
              </a:extLst>
            </p:cNvPr>
            <p:cNvSpPr/>
            <p:nvPr/>
          </p:nvSpPr>
          <p:spPr>
            <a:xfrm>
              <a:off x="3953811" y="1755013"/>
              <a:ext cx="407103" cy="334046"/>
            </a:xfrm>
            <a:prstGeom prst="rect">
              <a:avLst/>
            </a:prstGeom>
            <a:noFill/>
          </p:spPr>
          <p:txBody>
            <a:bodyPr wrap="none">
              <a:spAutoFit/>
            </a:bodyPr>
            <a:lstStyle/>
            <a:p>
              <a:pPr algn="r">
                <a:defRPr/>
              </a:pPr>
              <a:r>
                <a:rPr lang="zh-CN" altLang="en-US" sz="2400" dirty="0">
                  <a:solidFill>
                    <a:schemeClr val="bg1"/>
                  </a:solidFill>
                  <a:latin typeface="微软雅黑" panose="020B0503020204020204" pitchFamily="34" charset="-122"/>
                  <a:ea typeface="微软雅黑" panose="020B0503020204020204" pitchFamily="34" charset="-122"/>
                </a:rPr>
                <a:t>①</a:t>
              </a:r>
            </a:p>
          </p:txBody>
        </p:sp>
        <p:sp>
          <p:nvSpPr>
            <p:cNvPr id="146" name="文本框 327">
              <a:extLst>
                <a:ext uri="{FF2B5EF4-FFF2-40B4-BE49-F238E27FC236}">
                  <a16:creationId xmlns:a16="http://schemas.microsoft.com/office/drawing/2014/main" id="{F2E9C646-361C-4CCB-8F0D-5B0506BFE59C}"/>
                </a:ext>
              </a:extLst>
            </p:cNvPr>
            <p:cNvSpPr txBox="1"/>
            <p:nvPr/>
          </p:nvSpPr>
          <p:spPr>
            <a:xfrm>
              <a:off x="1277887" y="2167568"/>
              <a:ext cx="3083026" cy="474578"/>
            </a:xfrm>
            <a:prstGeom prst="rect">
              <a:avLst/>
            </a:prstGeom>
            <a:noFill/>
          </p:spPr>
          <p:txBody>
            <a:bodyPr wrap="square" rtlCol="0" anchor="ctr">
              <a:spAutoFit/>
            </a:bodyPr>
            <a:lstStyle/>
            <a:p>
              <a:pPr algn="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New transactions are broadcast to all nodes.</a:t>
              </a:r>
            </a:p>
          </p:txBody>
        </p:sp>
      </p:grpSp>
      <p:grpSp>
        <p:nvGrpSpPr>
          <p:cNvPr id="147" name="组合 4">
            <a:extLst>
              <a:ext uri="{FF2B5EF4-FFF2-40B4-BE49-F238E27FC236}">
                <a16:creationId xmlns:a16="http://schemas.microsoft.com/office/drawing/2014/main" id="{9BFA0A3B-F8F9-4F3C-88F9-442A2A4E81A3}"/>
              </a:ext>
            </a:extLst>
          </p:cNvPr>
          <p:cNvGrpSpPr/>
          <p:nvPr/>
        </p:nvGrpSpPr>
        <p:grpSpPr>
          <a:xfrm>
            <a:off x="1277785" y="3212163"/>
            <a:ext cx="3083027" cy="977785"/>
            <a:chOff x="1277887" y="3429000"/>
            <a:chExt cx="3083027" cy="977785"/>
          </a:xfrm>
        </p:grpSpPr>
        <p:sp>
          <p:nvSpPr>
            <p:cNvPr id="148" name="标题">
              <a:extLst>
                <a:ext uri="{FF2B5EF4-FFF2-40B4-BE49-F238E27FC236}">
                  <a16:creationId xmlns:a16="http://schemas.microsoft.com/office/drawing/2014/main" id="{C9BED1EE-3F4E-4DDA-8467-8311D79995F8}"/>
                </a:ext>
              </a:extLst>
            </p:cNvPr>
            <p:cNvSpPr/>
            <p:nvPr/>
          </p:nvSpPr>
          <p:spPr>
            <a:xfrm>
              <a:off x="3868471" y="3429000"/>
              <a:ext cx="492443" cy="461665"/>
            </a:xfrm>
            <a:prstGeom prst="rect">
              <a:avLst/>
            </a:prstGeom>
            <a:noFill/>
          </p:spPr>
          <p:txBody>
            <a:bodyPr wrap="none">
              <a:spAutoFit/>
            </a:bodyPr>
            <a:lstStyle/>
            <a:p>
              <a:pPr algn="r">
                <a:defRPr/>
              </a:pPr>
              <a:r>
                <a:rPr lang="zh-CN" altLang="en-US" sz="2400" dirty="0">
                  <a:solidFill>
                    <a:schemeClr val="bg1"/>
                  </a:solidFill>
                  <a:latin typeface="微软雅黑" panose="020B0503020204020204" pitchFamily="34" charset="-122"/>
                  <a:ea typeface="微软雅黑" panose="020B0503020204020204" pitchFamily="34" charset="-122"/>
                </a:rPr>
                <a:t>②</a:t>
              </a:r>
            </a:p>
          </p:txBody>
        </p:sp>
        <p:sp>
          <p:nvSpPr>
            <p:cNvPr id="149" name="文本框 329">
              <a:extLst>
                <a:ext uri="{FF2B5EF4-FFF2-40B4-BE49-F238E27FC236}">
                  <a16:creationId xmlns:a16="http://schemas.microsoft.com/office/drawing/2014/main" id="{146461F7-779E-448A-A5FA-1D1AFA379CAD}"/>
                </a:ext>
              </a:extLst>
            </p:cNvPr>
            <p:cNvSpPr txBox="1"/>
            <p:nvPr/>
          </p:nvSpPr>
          <p:spPr>
            <a:xfrm>
              <a:off x="1277887" y="3750900"/>
              <a:ext cx="3083026" cy="655885"/>
            </a:xfrm>
            <a:prstGeom prst="rect">
              <a:avLst/>
            </a:prstGeom>
            <a:noFill/>
          </p:spPr>
          <p:txBody>
            <a:bodyPr wrap="square" rtlCol="0" anchor="ctr">
              <a:spAutoFit/>
            </a:bodyPr>
            <a:lstStyle/>
            <a:p>
              <a:pPr algn="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Each node collects new transactions into a block.</a:t>
              </a:r>
            </a:p>
          </p:txBody>
        </p:sp>
      </p:grpSp>
      <p:grpSp>
        <p:nvGrpSpPr>
          <p:cNvPr id="150" name="组合 6">
            <a:extLst>
              <a:ext uri="{FF2B5EF4-FFF2-40B4-BE49-F238E27FC236}">
                <a16:creationId xmlns:a16="http://schemas.microsoft.com/office/drawing/2014/main" id="{222FCEB9-24E8-4955-810F-3115226E95BA}"/>
              </a:ext>
            </a:extLst>
          </p:cNvPr>
          <p:cNvGrpSpPr/>
          <p:nvPr/>
        </p:nvGrpSpPr>
        <p:grpSpPr>
          <a:xfrm>
            <a:off x="1028332" y="4727835"/>
            <a:ext cx="3331133" cy="1125519"/>
            <a:chOff x="1277887" y="5029200"/>
            <a:chExt cx="3083026" cy="1125519"/>
          </a:xfrm>
        </p:grpSpPr>
        <p:sp>
          <p:nvSpPr>
            <p:cNvPr id="151" name="标题">
              <a:extLst>
                <a:ext uri="{FF2B5EF4-FFF2-40B4-BE49-F238E27FC236}">
                  <a16:creationId xmlns:a16="http://schemas.microsoft.com/office/drawing/2014/main" id="{EB05BFE8-9E9F-4F29-9D7F-56D488BC3787}"/>
                </a:ext>
              </a:extLst>
            </p:cNvPr>
            <p:cNvSpPr/>
            <p:nvPr/>
          </p:nvSpPr>
          <p:spPr>
            <a:xfrm>
              <a:off x="3868470" y="5029200"/>
              <a:ext cx="492443" cy="461665"/>
            </a:xfrm>
            <a:prstGeom prst="rect">
              <a:avLst/>
            </a:prstGeom>
            <a:noFill/>
          </p:spPr>
          <p:txBody>
            <a:bodyPr wrap="none">
              <a:spAutoFit/>
            </a:bodyPr>
            <a:lstStyle/>
            <a:p>
              <a:pPr algn="r">
                <a:defRPr/>
              </a:pPr>
              <a:r>
                <a:rPr lang="zh-CN" altLang="en-US" sz="2400" dirty="0">
                  <a:solidFill>
                    <a:schemeClr val="bg1"/>
                  </a:solidFill>
                  <a:latin typeface="微软雅黑" panose="020B0503020204020204" pitchFamily="34" charset="-122"/>
                  <a:ea typeface="微软雅黑" panose="020B0503020204020204" pitchFamily="34" charset="-122"/>
                </a:rPr>
                <a:t>③</a:t>
              </a:r>
            </a:p>
          </p:txBody>
        </p:sp>
        <p:sp>
          <p:nvSpPr>
            <p:cNvPr id="152" name="文本框 331">
              <a:extLst>
                <a:ext uri="{FF2B5EF4-FFF2-40B4-BE49-F238E27FC236}">
                  <a16:creationId xmlns:a16="http://schemas.microsoft.com/office/drawing/2014/main" id="{966C7F5A-388A-4DA9-9200-80C7B918EF5E}"/>
                </a:ext>
              </a:extLst>
            </p:cNvPr>
            <p:cNvSpPr txBox="1"/>
            <p:nvPr/>
          </p:nvSpPr>
          <p:spPr>
            <a:xfrm>
              <a:off x="1277887" y="5203368"/>
              <a:ext cx="3083026" cy="951351"/>
            </a:xfrm>
            <a:prstGeom prst="rect">
              <a:avLst/>
            </a:prstGeom>
            <a:noFill/>
          </p:spPr>
          <p:txBody>
            <a:bodyPr wrap="square" rtlCol="0" anchor="ctr">
              <a:spAutoFit/>
            </a:bodyPr>
            <a:lstStyle/>
            <a:p>
              <a:pPr algn="r">
                <a:lnSpc>
                  <a:spcPct val="120000"/>
                </a:lnSpc>
              </a:pPr>
              <a:r>
                <a:rPr lang="en-US" altLang="zh-CN" sz="1600" dirty="0">
                  <a:solidFill>
                    <a:schemeClr val="bg1"/>
                  </a:solidFill>
                  <a:latin typeface="Segoe UI" panose="020B0502040204020203" pitchFamily="34" charset="0"/>
                  <a:ea typeface="Segoe UI" panose="020B0502040204020203" pitchFamily="34" charset="0"/>
                  <a:cs typeface="Segoe UI" panose="020B0502040204020203" pitchFamily="34" charset="0"/>
                </a:rPr>
                <a:t>Each node works on finding a difficult proof-of-work for its block.</a:t>
              </a:r>
            </a:p>
          </p:txBody>
        </p:sp>
      </p:grpSp>
      <p:sp>
        <p:nvSpPr>
          <p:cNvPr id="153" name="标题 1">
            <a:extLst>
              <a:ext uri="{FF2B5EF4-FFF2-40B4-BE49-F238E27FC236}">
                <a16:creationId xmlns:a16="http://schemas.microsoft.com/office/drawing/2014/main" id="{6DF3919E-582E-4C0D-B1E8-756990F95CBE}"/>
              </a:ext>
            </a:extLst>
          </p:cNvPr>
          <p:cNvSpPr txBox="1"/>
          <p:nvPr/>
        </p:nvSpPr>
        <p:spPr>
          <a:xfrm>
            <a:off x="1422399" y="266281"/>
            <a:ext cx="9814351"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Tools/Mechanisms—Network</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4" name="Rectangle 153">
            <a:extLst>
              <a:ext uri="{FF2B5EF4-FFF2-40B4-BE49-F238E27FC236}">
                <a16:creationId xmlns:a16="http://schemas.microsoft.com/office/drawing/2014/main" id="{22E86CA0-F9EE-4272-8732-C7577F5CCF04}"/>
              </a:ext>
            </a:extLst>
          </p:cNvPr>
          <p:cNvSpPr/>
          <p:nvPr/>
        </p:nvSpPr>
        <p:spPr>
          <a:xfrm>
            <a:off x="5196606" y="1074872"/>
            <a:ext cx="1822935" cy="369332"/>
          </a:xfrm>
          <a:prstGeom prst="rect">
            <a:avLst/>
          </a:prstGeom>
        </p:spPr>
        <p:txBody>
          <a:bodyPr wrap="none">
            <a:spAutoFit/>
          </a:bodyPr>
          <a:lstStyle/>
          <a:p>
            <a:r>
              <a:rPr lang="en-US" altLang="zh-CN" u="sng" dirty="0">
                <a:solidFill>
                  <a:schemeClr val="bg1"/>
                </a:solidFill>
                <a:latin typeface="Segoe UI" panose="020B0502040204020203" pitchFamily="34" charset="0"/>
                <a:cs typeface="Segoe UI" panose="020B0502040204020203" pitchFamily="34" charset="0"/>
              </a:rPr>
              <a:t>Nodes </a:t>
            </a:r>
            <a:r>
              <a:rPr lang="zh-CN" altLang="en-US" u="sng" dirty="0">
                <a:solidFill>
                  <a:schemeClr val="bg1"/>
                </a:solidFill>
                <a:latin typeface="Segoe UI" panose="020B0502040204020203" pitchFamily="34" charset="0"/>
                <a:cs typeface="Segoe UI" panose="020B0502040204020203" pitchFamily="34" charset="0"/>
              </a:rPr>
              <a:t>≈ </a:t>
            </a:r>
            <a:r>
              <a:rPr lang="en-US" altLang="zh-CN" u="sng" dirty="0">
                <a:solidFill>
                  <a:schemeClr val="bg1"/>
                </a:solidFill>
                <a:latin typeface="Segoe UI" panose="020B0502040204020203" pitchFamily="34" charset="0"/>
                <a:cs typeface="Segoe UI" panose="020B0502040204020203" pitchFamily="34" charset="0"/>
              </a:rPr>
              <a:t>Miners</a:t>
            </a:r>
            <a:endParaRPr lang="en-US" u="sng" dirty="0"/>
          </a:p>
        </p:txBody>
      </p:sp>
      <p:sp>
        <p:nvSpPr>
          <p:cNvPr id="155" name="TextBox 154">
            <a:extLst>
              <a:ext uri="{FF2B5EF4-FFF2-40B4-BE49-F238E27FC236}">
                <a16:creationId xmlns:a16="http://schemas.microsoft.com/office/drawing/2014/main" id="{83BDFCF6-8775-4790-9BC4-32F58D754F15}"/>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15</a:t>
            </a:r>
          </a:p>
        </p:txBody>
      </p:sp>
    </p:spTree>
    <p:extLst>
      <p:ext uri="{BB962C8B-B14F-4D97-AF65-F5344CB8AC3E}">
        <p14:creationId xmlns:p14="http://schemas.microsoft.com/office/powerpoint/2010/main" val="1459304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strVal val="#ppt_w+.3"/>
                                          </p:val>
                                        </p:tav>
                                        <p:tav tm="100000">
                                          <p:val>
                                            <p:strVal val="#ppt_w"/>
                                          </p:val>
                                        </p:tav>
                                      </p:tavLst>
                                    </p:anim>
                                    <p:anim calcmode="lin" valueType="num">
                                      <p:cBhvr>
                                        <p:cTn id="8" dur="1000" fill="hold"/>
                                        <p:tgtEl>
                                          <p:spTgt spid="118"/>
                                        </p:tgtEl>
                                        <p:attrNameLst>
                                          <p:attrName>ppt_h</p:attrName>
                                        </p:attrNameLst>
                                      </p:cBhvr>
                                      <p:tavLst>
                                        <p:tav tm="0">
                                          <p:val>
                                            <p:strVal val="#ppt_h"/>
                                          </p:val>
                                        </p:tav>
                                        <p:tav tm="100000">
                                          <p:val>
                                            <p:strVal val="#ppt_h"/>
                                          </p:val>
                                        </p:tav>
                                      </p:tavLst>
                                    </p:anim>
                                    <p:animEffect transition="in" filter="fade">
                                      <p:cBhvr>
                                        <p:cTn id="9" dur="1000"/>
                                        <p:tgtEl>
                                          <p:spTgt spid="118"/>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additive="base">
                                        <p:cTn id="17" dur="750" fill="hold"/>
                                        <p:tgtEl>
                                          <p:spTgt spid="144"/>
                                        </p:tgtEl>
                                        <p:attrNameLst>
                                          <p:attrName>ppt_x</p:attrName>
                                        </p:attrNameLst>
                                      </p:cBhvr>
                                      <p:tavLst>
                                        <p:tav tm="0">
                                          <p:val>
                                            <p:strVal val="0-#ppt_w/2"/>
                                          </p:val>
                                        </p:tav>
                                        <p:tav tm="100000">
                                          <p:val>
                                            <p:strVal val="#ppt_x"/>
                                          </p:val>
                                        </p:tav>
                                      </p:tavLst>
                                    </p:anim>
                                    <p:anim calcmode="lin" valueType="num">
                                      <p:cBhvr additive="base">
                                        <p:cTn id="18" dur="750" fill="hold"/>
                                        <p:tgtEl>
                                          <p:spTgt spid="144"/>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
                                  </p:stCondLst>
                                  <p:childTnLst>
                                    <p:set>
                                      <p:cBhvr>
                                        <p:cTn id="20" dur="1" fill="hold">
                                          <p:stCondLst>
                                            <p:cond delay="0"/>
                                          </p:stCondLst>
                                        </p:cTn>
                                        <p:tgtEl>
                                          <p:spTgt spid="135"/>
                                        </p:tgtEl>
                                        <p:attrNameLst>
                                          <p:attrName>style.visibility</p:attrName>
                                        </p:attrNameLst>
                                      </p:cBhvr>
                                      <p:to>
                                        <p:strVal val="visible"/>
                                      </p:to>
                                    </p:set>
                                    <p:anim calcmode="lin" valueType="num">
                                      <p:cBhvr additive="base">
                                        <p:cTn id="21" dur="750" fill="hold"/>
                                        <p:tgtEl>
                                          <p:spTgt spid="135"/>
                                        </p:tgtEl>
                                        <p:attrNameLst>
                                          <p:attrName>ppt_x</p:attrName>
                                        </p:attrNameLst>
                                      </p:cBhvr>
                                      <p:tavLst>
                                        <p:tav tm="0">
                                          <p:val>
                                            <p:strVal val="1+#ppt_w/2"/>
                                          </p:val>
                                        </p:tav>
                                        <p:tav tm="100000">
                                          <p:val>
                                            <p:strVal val="#ppt_x"/>
                                          </p:val>
                                        </p:tav>
                                      </p:tavLst>
                                    </p:anim>
                                    <p:anim calcmode="lin" valueType="num">
                                      <p:cBhvr additive="base">
                                        <p:cTn id="22" dur="750" fill="hold"/>
                                        <p:tgtEl>
                                          <p:spTgt spid="135"/>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00"/>
                                  </p:stCondLst>
                                  <p:childTnLst>
                                    <p:set>
                                      <p:cBhvr>
                                        <p:cTn id="24" dur="1" fill="hold">
                                          <p:stCondLst>
                                            <p:cond delay="0"/>
                                          </p:stCondLst>
                                        </p:cTn>
                                        <p:tgtEl>
                                          <p:spTgt spid="147"/>
                                        </p:tgtEl>
                                        <p:attrNameLst>
                                          <p:attrName>style.visibility</p:attrName>
                                        </p:attrNameLst>
                                      </p:cBhvr>
                                      <p:to>
                                        <p:strVal val="visible"/>
                                      </p:to>
                                    </p:set>
                                    <p:anim calcmode="lin" valueType="num">
                                      <p:cBhvr additive="base">
                                        <p:cTn id="25" dur="750" fill="hold"/>
                                        <p:tgtEl>
                                          <p:spTgt spid="147"/>
                                        </p:tgtEl>
                                        <p:attrNameLst>
                                          <p:attrName>ppt_x</p:attrName>
                                        </p:attrNameLst>
                                      </p:cBhvr>
                                      <p:tavLst>
                                        <p:tav tm="0">
                                          <p:val>
                                            <p:strVal val="0-#ppt_w/2"/>
                                          </p:val>
                                        </p:tav>
                                        <p:tav tm="100000">
                                          <p:val>
                                            <p:strVal val="#ppt_x"/>
                                          </p:val>
                                        </p:tav>
                                      </p:tavLst>
                                    </p:anim>
                                    <p:anim calcmode="lin" valueType="num">
                                      <p:cBhvr additive="base">
                                        <p:cTn id="26" dur="750" fill="hold"/>
                                        <p:tgtEl>
                                          <p:spTgt spid="147"/>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300"/>
                                  </p:stCondLst>
                                  <p:childTnLst>
                                    <p:set>
                                      <p:cBhvr>
                                        <p:cTn id="28" dur="1" fill="hold">
                                          <p:stCondLst>
                                            <p:cond delay="0"/>
                                          </p:stCondLst>
                                        </p:cTn>
                                        <p:tgtEl>
                                          <p:spTgt spid="138"/>
                                        </p:tgtEl>
                                        <p:attrNameLst>
                                          <p:attrName>style.visibility</p:attrName>
                                        </p:attrNameLst>
                                      </p:cBhvr>
                                      <p:to>
                                        <p:strVal val="visible"/>
                                      </p:to>
                                    </p:set>
                                    <p:anim calcmode="lin" valueType="num">
                                      <p:cBhvr additive="base">
                                        <p:cTn id="29" dur="750" fill="hold"/>
                                        <p:tgtEl>
                                          <p:spTgt spid="138"/>
                                        </p:tgtEl>
                                        <p:attrNameLst>
                                          <p:attrName>ppt_x</p:attrName>
                                        </p:attrNameLst>
                                      </p:cBhvr>
                                      <p:tavLst>
                                        <p:tav tm="0">
                                          <p:val>
                                            <p:strVal val="1+#ppt_w/2"/>
                                          </p:val>
                                        </p:tav>
                                        <p:tav tm="100000">
                                          <p:val>
                                            <p:strVal val="#ppt_x"/>
                                          </p:val>
                                        </p:tav>
                                      </p:tavLst>
                                    </p:anim>
                                    <p:anim calcmode="lin" valueType="num">
                                      <p:cBhvr additive="base">
                                        <p:cTn id="30" dur="750" fill="hold"/>
                                        <p:tgtEl>
                                          <p:spTgt spid="138"/>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400"/>
                                  </p:stCondLst>
                                  <p:childTnLst>
                                    <p:set>
                                      <p:cBhvr>
                                        <p:cTn id="32" dur="1" fill="hold">
                                          <p:stCondLst>
                                            <p:cond delay="0"/>
                                          </p:stCondLst>
                                        </p:cTn>
                                        <p:tgtEl>
                                          <p:spTgt spid="150"/>
                                        </p:tgtEl>
                                        <p:attrNameLst>
                                          <p:attrName>style.visibility</p:attrName>
                                        </p:attrNameLst>
                                      </p:cBhvr>
                                      <p:to>
                                        <p:strVal val="visible"/>
                                      </p:to>
                                    </p:set>
                                    <p:anim calcmode="lin" valueType="num">
                                      <p:cBhvr additive="base">
                                        <p:cTn id="33" dur="750" fill="hold"/>
                                        <p:tgtEl>
                                          <p:spTgt spid="150"/>
                                        </p:tgtEl>
                                        <p:attrNameLst>
                                          <p:attrName>ppt_x</p:attrName>
                                        </p:attrNameLst>
                                      </p:cBhvr>
                                      <p:tavLst>
                                        <p:tav tm="0">
                                          <p:val>
                                            <p:strVal val="0-#ppt_w/2"/>
                                          </p:val>
                                        </p:tav>
                                        <p:tav tm="100000">
                                          <p:val>
                                            <p:strVal val="#ppt_x"/>
                                          </p:val>
                                        </p:tav>
                                      </p:tavLst>
                                    </p:anim>
                                    <p:anim calcmode="lin" valueType="num">
                                      <p:cBhvr additive="base">
                                        <p:cTn id="34" dur="750" fill="hold"/>
                                        <p:tgtEl>
                                          <p:spTgt spid="150"/>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50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750" fill="hold"/>
                                        <p:tgtEl>
                                          <p:spTgt spid="141"/>
                                        </p:tgtEl>
                                        <p:attrNameLst>
                                          <p:attrName>ppt_x</p:attrName>
                                        </p:attrNameLst>
                                      </p:cBhvr>
                                      <p:tavLst>
                                        <p:tav tm="0">
                                          <p:val>
                                            <p:strVal val="1+#ppt_w/2"/>
                                          </p:val>
                                        </p:tav>
                                        <p:tav tm="100000">
                                          <p:val>
                                            <p:strVal val="#ppt_x"/>
                                          </p:val>
                                        </p:tav>
                                      </p:tavLst>
                                    </p:anim>
                                    <p:anim calcmode="lin" valueType="num">
                                      <p:cBhvr additive="base">
                                        <p:cTn id="38" dur="75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64FDF-6D7A-4522-BC14-2C45D4961C4E}"/>
              </a:ext>
            </a:extLst>
          </p:cNvPr>
          <p:cNvSpPr txBox="1"/>
          <p:nvPr/>
        </p:nvSpPr>
        <p:spPr>
          <a:xfrm>
            <a:off x="1422399" y="266281"/>
            <a:ext cx="9814351"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Tools/Mechanisms—Network</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026" name="Picture 2" descr="Related image">
            <a:extLst>
              <a:ext uri="{FF2B5EF4-FFF2-40B4-BE49-F238E27FC236}">
                <a16:creationId xmlns:a16="http://schemas.microsoft.com/office/drawing/2014/main" id="{05FD6EDE-BFC4-4B80-BB16-1A0A526FE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805" y="3174477"/>
            <a:ext cx="7200900" cy="331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5B4E3A-BBC1-4367-A983-52114B654404}"/>
              </a:ext>
            </a:extLst>
          </p:cNvPr>
          <p:cNvSpPr/>
          <p:nvPr/>
        </p:nvSpPr>
        <p:spPr>
          <a:xfrm>
            <a:off x="1154258" y="1255434"/>
            <a:ext cx="10350631" cy="1754326"/>
          </a:xfrm>
          <a:prstGeom prst="rect">
            <a:avLst/>
          </a:prstGeom>
        </p:spPr>
        <p:txBody>
          <a:bodyPr wrap="square">
            <a:spAutoFit/>
          </a:bodyPr>
          <a:lstStyle/>
          <a:p>
            <a:r>
              <a:rPr lang="en-US" dirty="0">
                <a:solidFill>
                  <a:schemeClr val="bg1"/>
                </a:solidFill>
              </a:rPr>
              <a:t>Nodes always consider the longest chain to be the correct one and will keep working on extending it. If two nodes broadcast different versions of the next block </a:t>
            </a:r>
            <a:r>
              <a:rPr lang="en-US" b="1" dirty="0">
                <a:solidFill>
                  <a:schemeClr val="bg1"/>
                </a:solidFill>
              </a:rPr>
              <a:t>simultaneously</a:t>
            </a:r>
            <a:r>
              <a:rPr lang="en-US" dirty="0">
                <a:solidFill>
                  <a:schemeClr val="bg1"/>
                </a:solidFill>
              </a:rPr>
              <a:t>, some nodes may receive one or the other first. In that case, they work on the first one they received, but save the other branch in case it becomes longer. The tie will be broken when the next proof</a:t>
            </a:r>
            <a:r>
              <a:rPr lang="en-US" altLang="zh-CN" dirty="0">
                <a:solidFill>
                  <a:schemeClr val="bg1"/>
                </a:solidFill>
              </a:rPr>
              <a:t>-</a:t>
            </a:r>
            <a:r>
              <a:rPr lang="en-US" dirty="0">
                <a:solidFill>
                  <a:schemeClr val="bg1"/>
                </a:solidFill>
              </a:rPr>
              <a:t>of-work is found and one branch becomes longer; the nodes that were working on the other</a:t>
            </a:r>
          </a:p>
          <a:p>
            <a:r>
              <a:rPr lang="en-US" dirty="0">
                <a:solidFill>
                  <a:schemeClr val="bg1"/>
                </a:solidFill>
              </a:rPr>
              <a:t>branch will then switch to the longer one.</a:t>
            </a:r>
          </a:p>
        </p:txBody>
      </p:sp>
      <p:sp>
        <p:nvSpPr>
          <p:cNvPr id="7" name="TextBox 6">
            <a:extLst>
              <a:ext uri="{FF2B5EF4-FFF2-40B4-BE49-F238E27FC236}">
                <a16:creationId xmlns:a16="http://schemas.microsoft.com/office/drawing/2014/main" id="{F58526FC-150F-478A-94AE-5D55B9AC5E92}"/>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16</a:t>
            </a:r>
          </a:p>
        </p:txBody>
      </p:sp>
    </p:spTree>
    <p:extLst>
      <p:ext uri="{BB962C8B-B14F-4D97-AF65-F5344CB8AC3E}">
        <p14:creationId xmlns:p14="http://schemas.microsoft.com/office/powerpoint/2010/main" val="11208403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93835" y="2278725"/>
            <a:ext cx="1653017" cy="1969770"/>
          </a:xfrm>
          <a:prstGeom prst="rect">
            <a:avLst/>
          </a:prstGeom>
          <a:noFill/>
        </p:spPr>
        <p:txBody>
          <a:bodyPr wrap="none" rtlCol="0">
            <a:spAutoFit/>
          </a:bodyPr>
          <a:lstStyle/>
          <a:p>
            <a:r>
              <a:rPr lang="en-US" altLang="zh-CN"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04</a:t>
            </a:r>
            <a:endParaRPr lang="zh-CN" altLang="en-US"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
        <p:nvSpPr>
          <p:cNvPr id="5" name="TextBox 3"/>
          <p:cNvSpPr txBox="1"/>
          <p:nvPr/>
        </p:nvSpPr>
        <p:spPr>
          <a:xfrm>
            <a:off x="4541590" y="2329120"/>
            <a:ext cx="7260321" cy="923330"/>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Community Elements</a:t>
            </a:r>
          </a:p>
        </p:txBody>
      </p:sp>
      <p:cxnSp>
        <p:nvCxnSpPr>
          <p:cNvPr id="6" name="直接连接符 5"/>
          <p:cNvCxnSpPr/>
          <p:nvPr/>
        </p:nvCxnSpPr>
        <p:spPr>
          <a:xfrm>
            <a:off x="4680805" y="3252450"/>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697107" y="3529360"/>
            <a:ext cx="2110231" cy="408538"/>
            <a:chOff x="4812854" y="4028679"/>
            <a:chExt cx="2110231" cy="408538"/>
          </a:xfrm>
        </p:grpSpPr>
        <p:sp>
          <p:nvSpPr>
            <p:cNvPr id="8" name="原创设计师QQ598969553      _17"/>
            <p:cNvSpPr>
              <a:spLocks noChangeArrowheads="1"/>
            </p:cNvSpPr>
            <p:nvPr/>
          </p:nvSpPr>
          <p:spPr bwMode="gray">
            <a:xfrm>
              <a:off x="4890488" y="4028679"/>
              <a:ext cx="2032597" cy="408538"/>
            </a:xfrm>
            <a:prstGeom prst="roundRect">
              <a:avLst/>
            </a:prstGeom>
            <a:noFill/>
            <a:ln>
              <a:noFill/>
            </a:ln>
          </p:spPr>
          <p:txBody>
            <a:bodyPr wrap="square" lIns="121844" tIns="60922" rIns="121844" bIns="60922">
              <a:spAutoFit/>
            </a:bodyPr>
            <a:lstStyle/>
            <a:p>
              <a:r>
                <a:rPr lang="en-US" altLang="zh-CN" sz="1600" dirty="0">
                  <a:solidFill>
                    <a:srgbClr val="FFFFFF">
                      <a:lumMod val="75000"/>
                    </a:srgbClr>
                  </a:solidFill>
                  <a:latin typeface="微软雅黑" panose="020B0503020204020204" pitchFamily="34" charset="-122"/>
                  <a:ea typeface="微软雅黑" panose="020B0503020204020204" pitchFamily="34" charset="-122"/>
                </a:rPr>
                <a:t>Incentive</a:t>
              </a:r>
              <a:endParaRPr lang="zh-CN" altLang="en-US" sz="16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9" name="流程图: 合并 8"/>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6820786" y="3529360"/>
            <a:ext cx="2173936" cy="408538"/>
            <a:chOff x="6936533" y="4028679"/>
            <a:chExt cx="2173936" cy="408538"/>
          </a:xfrm>
        </p:grpSpPr>
        <p:sp>
          <p:nvSpPr>
            <p:cNvPr id="11" name="原创设计师QQ598969553      _17"/>
            <p:cNvSpPr>
              <a:spLocks noChangeArrowheads="1"/>
            </p:cNvSpPr>
            <p:nvPr/>
          </p:nvSpPr>
          <p:spPr bwMode="gray">
            <a:xfrm>
              <a:off x="7077872" y="4028679"/>
              <a:ext cx="2032597" cy="408538"/>
            </a:xfrm>
            <a:prstGeom prst="roundRect">
              <a:avLst/>
            </a:prstGeom>
            <a:noFill/>
            <a:ln>
              <a:noFill/>
            </a:ln>
          </p:spPr>
          <p:txBody>
            <a:bodyPr wrap="square" lIns="121844" tIns="60922" rIns="121844" bIns="60922">
              <a:spAutoFit/>
            </a:bodyPr>
            <a:lstStyle/>
            <a:p>
              <a:r>
                <a:rPr lang="en-US" altLang="zh-CN" sz="1600" dirty="0">
                  <a:solidFill>
                    <a:srgbClr val="FFFFFF">
                      <a:lumMod val="75000"/>
                    </a:srgbClr>
                  </a:solidFill>
                  <a:latin typeface="微软雅黑" panose="020B0503020204020204" pitchFamily="34" charset="-122"/>
                  <a:ea typeface="微软雅黑" panose="020B0503020204020204" pitchFamily="34" charset="-122"/>
                </a:rPr>
                <a:t>Privacy</a:t>
              </a:r>
              <a:endParaRPr lang="zh-CN" altLang="en-US" sz="16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12" name="流程图: 合并 11"/>
            <p:cNvSpPr/>
            <p:nvPr/>
          </p:nvSpPr>
          <p:spPr>
            <a:xfrm rot="16200000">
              <a:off x="6910837"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 name="椭圆 12"/>
          <p:cNvSpPr/>
          <p:nvPr/>
        </p:nvSpPr>
        <p:spPr>
          <a:xfrm>
            <a:off x="2171217" y="2198196"/>
            <a:ext cx="2098254" cy="2098254"/>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697107" y="3956016"/>
            <a:ext cx="2110231" cy="408538"/>
            <a:chOff x="4812854" y="4028679"/>
            <a:chExt cx="2110231" cy="408538"/>
          </a:xfrm>
        </p:grpSpPr>
        <p:sp>
          <p:nvSpPr>
            <p:cNvPr id="15" name="原创设计师QQ598969553      _17"/>
            <p:cNvSpPr>
              <a:spLocks noChangeArrowheads="1"/>
            </p:cNvSpPr>
            <p:nvPr/>
          </p:nvSpPr>
          <p:spPr bwMode="gray">
            <a:xfrm>
              <a:off x="4890488" y="4028679"/>
              <a:ext cx="2032597" cy="408538"/>
            </a:xfrm>
            <a:prstGeom prst="roundRect">
              <a:avLst/>
            </a:prstGeom>
            <a:noFill/>
            <a:ln>
              <a:noFill/>
            </a:ln>
          </p:spPr>
          <p:txBody>
            <a:bodyPr wrap="square" lIns="121844" tIns="60922" rIns="121844" bIns="60922">
              <a:spAutoFit/>
            </a:bodyPr>
            <a:lstStyle/>
            <a:p>
              <a:r>
                <a:rPr lang="en-US" altLang="zh-CN" sz="1600" dirty="0">
                  <a:solidFill>
                    <a:srgbClr val="FFFFFF">
                      <a:lumMod val="75000"/>
                    </a:srgbClr>
                  </a:solidFill>
                  <a:latin typeface="微软雅黑" panose="020B0503020204020204" pitchFamily="34" charset="-122"/>
                  <a:ea typeface="微软雅黑" panose="020B0503020204020204" pitchFamily="34" charset="-122"/>
                </a:rPr>
                <a:t>Hacker Attacks</a:t>
              </a:r>
              <a:endParaRPr lang="zh-CN" altLang="en-US" sz="1600" dirty="0">
                <a:solidFill>
                  <a:srgbClr val="FFFFFF">
                    <a:lumMod val="75000"/>
                  </a:srgbClr>
                </a:solidFill>
                <a:latin typeface="微软雅黑" panose="020B0503020204020204" pitchFamily="34" charset="-122"/>
                <a:ea typeface="微软雅黑" panose="020B0503020204020204" pitchFamily="34" charset="-122"/>
              </a:endParaRPr>
            </a:p>
          </p:txBody>
        </p:sp>
        <p:sp>
          <p:nvSpPr>
            <p:cNvPr id="16" name="流程图: 合并 15"/>
            <p:cNvSpPr/>
            <p:nvPr/>
          </p:nvSpPr>
          <p:spPr>
            <a:xfrm rot="16200000">
              <a:off x="4787158" y="4140194"/>
              <a:ext cx="206660" cy="155267"/>
            </a:xfrm>
            <a:prstGeom prst="flowChartMerg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25000" t="48333"/>
          <a:stretch>
            <a:fillRect/>
          </a:stretch>
        </p:blipFill>
        <p:spPr>
          <a:xfrm>
            <a:off x="3751576" y="4110622"/>
            <a:ext cx="8529324" cy="2937878"/>
          </a:xfrm>
          <a:prstGeom prst="rect">
            <a:avLst/>
          </a:prstGeom>
        </p:spPr>
      </p:pic>
    </p:spTree>
    <p:extLst>
      <p:ext uri="{BB962C8B-B14F-4D97-AF65-F5344CB8AC3E}">
        <p14:creationId xmlns:p14="http://schemas.microsoft.com/office/powerpoint/2010/main" val="2318269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900" fill="hold"/>
                                        <p:tgtEl>
                                          <p:spTgt spid="4"/>
                                        </p:tgtEl>
                                        <p:attrNameLst>
                                          <p:attrName>ppt_w</p:attrName>
                                        </p:attrNameLst>
                                      </p:cBhvr>
                                      <p:tavLst>
                                        <p:tav tm="0">
                                          <p:val>
                                            <p:fltVal val="0"/>
                                          </p:val>
                                        </p:tav>
                                        <p:tav tm="100000">
                                          <p:val>
                                            <p:strVal val="#ppt_w"/>
                                          </p:val>
                                        </p:tav>
                                      </p:tavLst>
                                    </p:anim>
                                    <p:anim calcmode="lin" valueType="num">
                                      <p:cBhvr>
                                        <p:cTn id="8" dur="1900" fill="hold"/>
                                        <p:tgtEl>
                                          <p:spTgt spid="4"/>
                                        </p:tgtEl>
                                        <p:attrNameLst>
                                          <p:attrName>ppt_h</p:attrName>
                                        </p:attrNameLst>
                                      </p:cBhvr>
                                      <p:tavLst>
                                        <p:tav tm="0">
                                          <p:val>
                                            <p:fltVal val="0"/>
                                          </p:val>
                                        </p:tav>
                                        <p:tav tm="100000">
                                          <p:val>
                                            <p:strVal val="#ppt_h"/>
                                          </p:val>
                                        </p:tav>
                                      </p:tavLst>
                                    </p:anim>
                                    <p:animEffect transition="in" filter="fade">
                                      <p:cBhvr>
                                        <p:cTn id="9" dur="1900"/>
                                        <p:tgtEl>
                                          <p:spTgt spid="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par>
                          <p:cTn id="13" fill="hold" nodeType="afterGroup">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300" fill="hold"/>
                                        <p:tgtEl>
                                          <p:spTgt spid="5"/>
                                        </p:tgtEl>
                                        <p:attrNameLst>
                                          <p:attrName>ppt_w</p:attrName>
                                        </p:attrNameLst>
                                      </p:cBhvr>
                                      <p:tavLst>
                                        <p:tav tm="0">
                                          <p:val>
                                            <p:fltVal val="0"/>
                                          </p:val>
                                        </p:tav>
                                        <p:tav tm="100000">
                                          <p:val>
                                            <p:strVal val="#ppt_w"/>
                                          </p:val>
                                        </p:tav>
                                      </p:tavLst>
                                    </p:anim>
                                    <p:anim calcmode="lin" valueType="num">
                                      <p:cBhvr>
                                        <p:cTn id="17" dur="1300" fill="hold"/>
                                        <p:tgtEl>
                                          <p:spTgt spid="5"/>
                                        </p:tgtEl>
                                        <p:attrNameLst>
                                          <p:attrName>ppt_h</p:attrName>
                                        </p:attrNameLst>
                                      </p:cBhvr>
                                      <p:tavLst>
                                        <p:tav tm="0">
                                          <p:val>
                                            <p:fltVal val="0"/>
                                          </p:val>
                                        </p:tav>
                                        <p:tav tm="100000">
                                          <p:val>
                                            <p:strVal val="#ppt_h"/>
                                          </p:val>
                                        </p:tav>
                                      </p:tavLst>
                                    </p:anim>
                                    <p:animEffect transition="in" filter="fade">
                                      <p:cBhvr>
                                        <p:cTn id="18" dur="13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2"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2" presetClass="entr" presetSubtype="2"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txBox="1"/>
          <p:nvPr/>
        </p:nvSpPr>
        <p:spPr>
          <a:xfrm>
            <a:off x="1422400" y="266281"/>
            <a:ext cx="6599810"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Community Elements—Incentive </a:t>
            </a:r>
          </a:p>
        </p:txBody>
      </p:sp>
      <p:sp>
        <p:nvSpPr>
          <p:cNvPr id="6" name="Rectangle 5">
            <a:extLst>
              <a:ext uri="{FF2B5EF4-FFF2-40B4-BE49-F238E27FC236}">
                <a16:creationId xmlns:a16="http://schemas.microsoft.com/office/drawing/2014/main" id="{C25CAB37-0151-4830-BAD6-57AB7DC72455}"/>
              </a:ext>
            </a:extLst>
          </p:cNvPr>
          <p:cNvSpPr/>
          <p:nvPr/>
        </p:nvSpPr>
        <p:spPr>
          <a:xfrm>
            <a:off x="1106078" y="1440192"/>
            <a:ext cx="7481741" cy="2031325"/>
          </a:xfrm>
          <a:prstGeom prst="rect">
            <a:avLst/>
          </a:prstGeom>
        </p:spPr>
        <p:txBody>
          <a:bodyPr wrap="square">
            <a:spAutoFit/>
          </a:bodyPr>
          <a:lstStyle/>
          <a:p>
            <a:pPr marL="285750" indent="-285750">
              <a:buFont typeface="Wingdings" panose="05000000000000000000" pitchFamily="2" charset="2"/>
              <a:buChar char="Ø"/>
            </a:pPr>
            <a:r>
              <a:rPr lang="en-US" dirty="0">
                <a:solidFill>
                  <a:schemeClr val="bg1"/>
                </a:solidFill>
              </a:rPr>
              <a:t>The </a:t>
            </a:r>
            <a:r>
              <a:rPr lang="en-US" b="1" dirty="0">
                <a:solidFill>
                  <a:schemeClr val="bg1"/>
                </a:solidFill>
              </a:rPr>
              <a:t>first</a:t>
            </a:r>
            <a:r>
              <a:rPr lang="en-US" dirty="0">
                <a:solidFill>
                  <a:schemeClr val="bg1"/>
                </a:solidFill>
              </a:rPr>
              <a:t> transaction in a block is a special transaction that starts a new coin owned by the creator of the block.</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The Bitcoin block mining reward halves every 210,000 blocks, the coin reward will decrease from 12.5 to 6.25 coins.</a:t>
            </a:r>
          </a:p>
          <a:p>
            <a:pPr marL="285750" indent="-285750">
              <a:buFont typeface="Wingdings" panose="05000000000000000000" pitchFamily="2" charset="2"/>
              <a:buChar char="Ø"/>
            </a:pPr>
            <a:endParaRPr lang="en-US" dirty="0">
              <a:solidFill>
                <a:schemeClr val="bg1"/>
              </a:solidFill>
            </a:endParaRPr>
          </a:p>
          <a:p>
            <a:pPr marL="285750" indent="-285750">
              <a:buFont typeface="Wingdings" panose="05000000000000000000" pitchFamily="2" charset="2"/>
              <a:buChar char="Ø"/>
            </a:pPr>
            <a:r>
              <a:rPr lang="en-US" dirty="0">
                <a:solidFill>
                  <a:schemeClr val="bg1"/>
                </a:solidFill>
              </a:rPr>
              <a:t>Estimated Reward-Drop Time:</a:t>
            </a:r>
            <a:r>
              <a:rPr lang="zh-CN" altLang="en-US" dirty="0">
                <a:solidFill>
                  <a:schemeClr val="bg1"/>
                </a:solidFill>
              </a:rPr>
              <a:t> </a:t>
            </a:r>
            <a:r>
              <a:rPr lang="en-US" altLang="zh-CN" dirty="0">
                <a:solidFill>
                  <a:schemeClr val="bg1"/>
                </a:solidFill>
              </a:rPr>
              <a:t> 16 May 2020 08:51:53</a:t>
            </a:r>
            <a:endParaRPr lang="en-US" dirty="0">
              <a:solidFill>
                <a:schemeClr val="bg1"/>
              </a:solidFill>
            </a:endParaRPr>
          </a:p>
        </p:txBody>
      </p:sp>
      <p:sp>
        <p:nvSpPr>
          <p:cNvPr id="8" name="Rectangle 7">
            <a:extLst>
              <a:ext uri="{FF2B5EF4-FFF2-40B4-BE49-F238E27FC236}">
                <a16:creationId xmlns:a16="http://schemas.microsoft.com/office/drawing/2014/main" id="{0C4F4974-798A-4049-8DFF-FA13B16944C7}"/>
              </a:ext>
            </a:extLst>
          </p:cNvPr>
          <p:cNvSpPr/>
          <p:nvPr/>
        </p:nvSpPr>
        <p:spPr>
          <a:xfrm>
            <a:off x="3874194" y="3756679"/>
            <a:ext cx="4443611" cy="707886"/>
          </a:xfrm>
          <a:prstGeom prst="rect">
            <a:avLst/>
          </a:prstGeom>
        </p:spPr>
        <p:txBody>
          <a:bodyPr wrap="square">
            <a:spAutoFit/>
          </a:bodyPr>
          <a:lstStyle/>
          <a:p>
            <a:r>
              <a:rPr lang="en-US" sz="2000" dirty="0">
                <a:solidFill>
                  <a:schemeClr val="bg1"/>
                </a:solidFill>
                <a:hlinkClick r:id="rId3">
                  <a:extLst>
                    <a:ext uri="{A12FA001-AC4F-418D-AE19-62706E023703}">
                      <ahyp:hlinkClr xmlns:ahyp="http://schemas.microsoft.com/office/drawing/2018/hyperlinkcolor" val="tx"/>
                    </a:ext>
                  </a:extLst>
                </a:hlinkClick>
              </a:rPr>
              <a:t>https://www.blockchain.com/explorer</a:t>
            </a:r>
            <a:endParaRPr lang="en-US" sz="2000" dirty="0">
              <a:solidFill>
                <a:schemeClr val="bg1"/>
              </a:solidFill>
            </a:endParaRPr>
          </a:p>
          <a:p>
            <a:endParaRPr lang="en-US" sz="2000" dirty="0">
              <a:solidFill>
                <a:schemeClr val="bg1"/>
              </a:solidFill>
            </a:endParaRPr>
          </a:p>
        </p:txBody>
      </p:sp>
      <p:pic>
        <p:nvPicPr>
          <p:cNvPr id="23" name="图片 19">
            <a:extLst>
              <a:ext uri="{FF2B5EF4-FFF2-40B4-BE49-F238E27FC236}">
                <a16:creationId xmlns:a16="http://schemas.microsoft.com/office/drawing/2014/main" id="{BFFF21CC-A6EE-466B-BAC8-8AE36A877489}"/>
              </a:ext>
            </a:extLst>
          </p:cNvPr>
          <p:cNvPicPr>
            <a:picLocks noChangeAspect="1"/>
          </p:cNvPicPr>
          <p:nvPr/>
        </p:nvPicPr>
        <p:blipFill>
          <a:blip r:embed="rId4">
            <a:extLst>
              <a:ext uri="{28A0092B-C50C-407E-A947-70E740481C1C}">
                <a14:useLocalDpi xmlns:a14="http://schemas.microsoft.com/office/drawing/2010/main" val="0"/>
              </a:ext>
            </a:extLst>
          </a:blip>
          <a:srcRect l="25000" t="48333"/>
          <a:stretch>
            <a:fillRect/>
          </a:stretch>
        </p:blipFill>
        <p:spPr>
          <a:xfrm>
            <a:off x="3751576" y="4110622"/>
            <a:ext cx="8529324" cy="2937878"/>
          </a:xfrm>
          <a:prstGeom prst="rect">
            <a:avLst/>
          </a:prstGeom>
        </p:spPr>
      </p:pic>
      <p:sp>
        <p:nvSpPr>
          <p:cNvPr id="24" name="TextBox 23">
            <a:extLst>
              <a:ext uri="{FF2B5EF4-FFF2-40B4-BE49-F238E27FC236}">
                <a16:creationId xmlns:a16="http://schemas.microsoft.com/office/drawing/2014/main" id="{ED14A58C-D202-4AA5-AACE-2E70777713C4}"/>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18</a:t>
            </a:r>
          </a:p>
        </p:txBody>
      </p:sp>
    </p:spTree>
    <p:extLst>
      <p:ext uri="{BB962C8B-B14F-4D97-AF65-F5344CB8AC3E}">
        <p14:creationId xmlns:p14="http://schemas.microsoft.com/office/powerpoint/2010/main" val="1949578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3290A1-A3FF-40EE-AE52-688FAE3CF6F1}"/>
              </a:ext>
            </a:extLst>
          </p:cNvPr>
          <p:cNvSpPr txBox="1"/>
          <p:nvPr/>
        </p:nvSpPr>
        <p:spPr>
          <a:xfrm>
            <a:off x="1422400" y="266281"/>
            <a:ext cx="6599810"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Community Elements—Privacy </a:t>
            </a:r>
          </a:p>
        </p:txBody>
      </p:sp>
      <p:sp>
        <p:nvSpPr>
          <p:cNvPr id="4" name="Rectangle 3">
            <a:extLst>
              <a:ext uri="{FF2B5EF4-FFF2-40B4-BE49-F238E27FC236}">
                <a16:creationId xmlns:a16="http://schemas.microsoft.com/office/drawing/2014/main" id="{ECA519F5-CABC-4395-8BAF-F6536AF3AB3A}"/>
              </a:ext>
            </a:extLst>
          </p:cNvPr>
          <p:cNvSpPr/>
          <p:nvPr/>
        </p:nvSpPr>
        <p:spPr>
          <a:xfrm>
            <a:off x="4778453" y="1170940"/>
            <a:ext cx="6599809" cy="923330"/>
          </a:xfrm>
          <a:prstGeom prst="rect">
            <a:avLst/>
          </a:prstGeom>
        </p:spPr>
        <p:txBody>
          <a:bodyPr wrap="square">
            <a:spAutoFit/>
          </a:bodyPr>
          <a:lstStyle/>
          <a:p>
            <a:r>
              <a:rPr lang="en-US" dirty="0">
                <a:solidFill>
                  <a:schemeClr val="bg1"/>
                </a:solidFill>
              </a:rPr>
              <a:t>The traditional banking model achieves a level of privacy by </a:t>
            </a:r>
            <a:r>
              <a:rPr lang="en-US" b="1" dirty="0">
                <a:solidFill>
                  <a:schemeClr val="bg1"/>
                </a:solidFill>
              </a:rPr>
              <a:t>limiting</a:t>
            </a:r>
            <a:r>
              <a:rPr lang="en-US" dirty="0">
                <a:solidFill>
                  <a:schemeClr val="bg1"/>
                </a:solidFill>
              </a:rPr>
              <a:t> access to information to the parties involved and the trusted third party.</a:t>
            </a:r>
          </a:p>
        </p:txBody>
      </p:sp>
      <p:pic>
        <p:nvPicPr>
          <p:cNvPr id="5" name="Picture 4" descr="A sign on the side of a building&#10;&#10;Description automatically generated">
            <a:extLst>
              <a:ext uri="{FF2B5EF4-FFF2-40B4-BE49-F238E27FC236}">
                <a16:creationId xmlns:a16="http://schemas.microsoft.com/office/drawing/2014/main" id="{5A94927F-A5FC-4017-8B7D-B56D3CF18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494" y="927259"/>
            <a:ext cx="2230090" cy="1485037"/>
          </a:xfrm>
          <a:prstGeom prst="rect">
            <a:avLst/>
          </a:prstGeom>
        </p:spPr>
      </p:pic>
      <p:pic>
        <p:nvPicPr>
          <p:cNvPr id="6" name="Picture 5">
            <a:extLst>
              <a:ext uri="{FF2B5EF4-FFF2-40B4-BE49-F238E27FC236}">
                <a16:creationId xmlns:a16="http://schemas.microsoft.com/office/drawing/2014/main" id="{6584AE68-0383-42E7-B1C3-5BF3C1552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960" y="2733774"/>
            <a:ext cx="1825087" cy="1809057"/>
          </a:xfrm>
          <a:prstGeom prst="rect">
            <a:avLst/>
          </a:prstGeom>
        </p:spPr>
      </p:pic>
      <p:sp>
        <p:nvSpPr>
          <p:cNvPr id="8" name="Rectangle 7">
            <a:extLst>
              <a:ext uri="{FF2B5EF4-FFF2-40B4-BE49-F238E27FC236}">
                <a16:creationId xmlns:a16="http://schemas.microsoft.com/office/drawing/2014/main" id="{674D4DA0-BA3B-481C-B491-A130A76D4C0C}"/>
              </a:ext>
            </a:extLst>
          </p:cNvPr>
          <p:cNvSpPr/>
          <p:nvPr/>
        </p:nvSpPr>
        <p:spPr>
          <a:xfrm>
            <a:off x="4778453" y="2978871"/>
            <a:ext cx="6467723" cy="1754326"/>
          </a:xfrm>
          <a:prstGeom prst="rect">
            <a:avLst/>
          </a:prstGeom>
        </p:spPr>
        <p:txBody>
          <a:bodyPr wrap="square">
            <a:spAutoFit/>
          </a:bodyPr>
          <a:lstStyle/>
          <a:p>
            <a:r>
              <a:rPr lang="en-US" dirty="0">
                <a:solidFill>
                  <a:schemeClr val="bg1"/>
                </a:solidFill>
              </a:rPr>
              <a:t>Keep public keys anonymous.</a:t>
            </a:r>
          </a:p>
          <a:p>
            <a:r>
              <a:rPr lang="en-US" dirty="0">
                <a:solidFill>
                  <a:schemeClr val="bg1"/>
                </a:solidFill>
              </a:rPr>
              <a:t>The public can see that someone is sending an amount to someone else, but without information linking the transaction to anyone. This is similar to the level of information released by stock exchanges, where the time and size of individual trades, the "tape", is made public, but without telling who the parties were.</a:t>
            </a:r>
          </a:p>
        </p:txBody>
      </p:sp>
      <p:sp>
        <p:nvSpPr>
          <p:cNvPr id="9" name="TextBox 8">
            <a:extLst>
              <a:ext uri="{FF2B5EF4-FFF2-40B4-BE49-F238E27FC236}">
                <a16:creationId xmlns:a16="http://schemas.microsoft.com/office/drawing/2014/main" id="{34E98E18-BE0E-45B5-A7A1-5C0DECF5F169}"/>
              </a:ext>
            </a:extLst>
          </p:cNvPr>
          <p:cNvSpPr txBox="1"/>
          <p:nvPr/>
        </p:nvSpPr>
        <p:spPr>
          <a:xfrm>
            <a:off x="4778454" y="2549108"/>
            <a:ext cx="4267203" cy="369332"/>
          </a:xfrm>
          <a:prstGeom prst="rect">
            <a:avLst/>
          </a:prstGeom>
          <a:noFill/>
        </p:spPr>
        <p:txBody>
          <a:bodyPr wrap="square" rtlCol="0">
            <a:spAutoFit/>
          </a:bodyPr>
          <a:lstStyle/>
          <a:p>
            <a:r>
              <a:rPr lang="en-US" dirty="0">
                <a:solidFill>
                  <a:schemeClr val="bg1"/>
                </a:solidFill>
              </a:rPr>
              <a:t>All transactions are public. Then how?</a:t>
            </a:r>
          </a:p>
        </p:txBody>
      </p:sp>
      <p:sp>
        <p:nvSpPr>
          <p:cNvPr id="10" name="TextBox 9">
            <a:extLst>
              <a:ext uri="{FF2B5EF4-FFF2-40B4-BE49-F238E27FC236}">
                <a16:creationId xmlns:a16="http://schemas.microsoft.com/office/drawing/2014/main" id="{7A731ADA-D5EF-43DC-81B2-0BC42ECB58F3}"/>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19</a:t>
            </a:r>
          </a:p>
        </p:txBody>
      </p:sp>
      <p:pic>
        <p:nvPicPr>
          <p:cNvPr id="11" name="Picture 10">
            <a:extLst>
              <a:ext uri="{FF2B5EF4-FFF2-40B4-BE49-F238E27FC236}">
                <a16:creationId xmlns:a16="http://schemas.microsoft.com/office/drawing/2014/main" id="{B86C2AC8-AFBB-4B85-942F-A401823DE83C}"/>
              </a:ext>
            </a:extLst>
          </p:cNvPr>
          <p:cNvPicPr>
            <a:picLocks noChangeAspect="1"/>
          </p:cNvPicPr>
          <p:nvPr/>
        </p:nvPicPr>
        <p:blipFill>
          <a:blip r:embed="rId4"/>
          <a:stretch>
            <a:fillRect/>
          </a:stretch>
        </p:blipFill>
        <p:spPr>
          <a:xfrm>
            <a:off x="2849713" y="4793629"/>
            <a:ext cx="6907029" cy="2111118"/>
          </a:xfrm>
          <a:prstGeom prst="rect">
            <a:avLst/>
          </a:prstGeom>
        </p:spPr>
      </p:pic>
    </p:spTree>
    <p:extLst>
      <p:ext uri="{BB962C8B-B14F-4D97-AF65-F5344CB8AC3E}">
        <p14:creationId xmlns:p14="http://schemas.microsoft.com/office/powerpoint/2010/main" val="13273798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rcRect l="28243" t="23168"/>
          <a:stretch>
            <a:fillRect/>
          </a:stretch>
        </p:blipFill>
        <p:spPr>
          <a:xfrm flipH="1">
            <a:off x="1530121" y="-952452"/>
            <a:ext cx="4583427" cy="331674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l="25000" t="48333"/>
          <a:stretch>
            <a:fillRect/>
          </a:stretch>
        </p:blipFill>
        <p:spPr>
          <a:xfrm>
            <a:off x="4969036" y="4089344"/>
            <a:ext cx="8529324" cy="2937878"/>
          </a:xfrm>
          <a:prstGeom prst="rect">
            <a:avLst/>
          </a:prstGeom>
        </p:spPr>
      </p:pic>
      <p:sp>
        <p:nvSpPr>
          <p:cNvPr id="5" name="原创设计师QQ598969553      _14"/>
          <p:cNvSpPr>
            <a:spLocks noChangeArrowheads="1"/>
          </p:cNvSpPr>
          <p:nvPr/>
        </p:nvSpPr>
        <p:spPr bwMode="gray">
          <a:xfrm>
            <a:off x="3017907" y="2685912"/>
            <a:ext cx="3448882" cy="544745"/>
          </a:xfrm>
          <a:prstGeom prst="roundRect">
            <a:avLst/>
          </a:prstGeom>
          <a:noFill/>
          <a:ln>
            <a:noFill/>
          </a:ln>
        </p:spPr>
        <p:txBody>
          <a:bodyPr wrap="square" lIns="121844" tIns="60922" rIns="121844" bIns="60922">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Tools &amp; Mechanisms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原创设计师QQ598969553      _15"/>
          <p:cNvSpPr>
            <a:spLocks noChangeArrowheads="1"/>
          </p:cNvSpPr>
          <p:nvPr/>
        </p:nvSpPr>
        <p:spPr bwMode="gray">
          <a:xfrm>
            <a:off x="7568771" y="1657158"/>
            <a:ext cx="2258539" cy="544745"/>
          </a:xfrm>
          <a:prstGeom prst="roundRect">
            <a:avLst/>
          </a:prstGeom>
          <a:noFill/>
          <a:ln>
            <a:noFill/>
          </a:ln>
        </p:spPr>
        <p:txBody>
          <a:bodyPr wrap="square" lIns="121844" tIns="60922" rIns="121844" bIns="60922">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Transactions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原创设计师QQ598969553      _16"/>
          <p:cNvSpPr>
            <a:spLocks noChangeArrowheads="1"/>
          </p:cNvSpPr>
          <p:nvPr/>
        </p:nvSpPr>
        <p:spPr bwMode="gray">
          <a:xfrm>
            <a:off x="7568770" y="2721302"/>
            <a:ext cx="3667981" cy="544745"/>
          </a:xfrm>
          <a:prstGeom prst="roundRect">
            <a:avLst/>
          </a:prstGeom>
          <a:noFill/>
          <a:ln>
            <a:noFill/>
          </a:ln>
        </p:spPr>
        <p:txBody>
          <a:bodyPr wrap="square" lIns="121844" tIns="60922" rIns="121844" bIns="60922">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Community Elements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原创设计师QQ598969553      _17"/>
          <p:cNvSpPr>
            <a:spLocks noChangeArrowheads="1"/>
          </p:cNvSpPr>
          <p:nvPr/>
        </p:nvSpPr>
        <p:spPr bwMode="gray">
          <a:xfrm>
            <a:off x="3017907" y="1619961"/>
            <a:ext cx="2258539" cy="544745"/>
          </a:xfrm>
          <a:prstGeom prst="roundRect">
            <a:avLst/>
          </a:prstGeom>
          <a:noFill/>
          <a:ln>
            <a:noFill/>
          </a:ln>
        </p:spPr>
        <p:txBody>
          <a:bodyPr wrap="square" lIns="121844" tIns="60922" rIns="121844" bIns="60922">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Background</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475099" y="180176"/>
            <a:ext cx="2908168" cy="1323439"/>
          </a:xfrm>
          <a:prstGeom prst="rect">
            <a:avLst/>
          </a:prstGeom>
          <a:noFill/>
        </p:spPr>
        <p:txBody>
          <a:bodyPr wrap="none" rtlCol="0">
            <a:spAutoFit/>
          </a:bodyPr>
          <a:lstStyle/>
          <a:p>
            <a:r>
              <a:rPr lang="en-US" altLang="zh-CN" sz="8000" spc="500" dirty="0">
                <a:solidFill>
                  <a:schemeClr val="bg1"/>
                </a:solidFill>
                <a:latin typeface="Agency FB" panose="020B0503020202020204" pitchFamily="34" charset="0"/>
                <a:ea typeface="造字工房力黑（非商用）常规体" pitchFamily="50" charset="-122"/>
              </a:rPr>
              <a:t>Agenda</a:t>
            </a:r>
            <a:endParaRPr lang="zh-CN" altLang="en-US" sz="8000" spc="500" dirty="0">
              <a:solidFill>
                <a:schemeClr val="bg1"/>
              </a:solidFill>
              <a:latin typeface="Agency FB" panose="020B0503020202020204" pitchFamily="34" charset="0"/>
              <a:ea typeface="造字工房力黑（非商用）常规体" pitchFamily="50" charset="-122"/>
            </a:endParaRPr>
          </a:p>
        </p:txBody>
      </p:sp>
      <p:sp>
        <p:nvSpPr>
          <p:cNvPr id="10" name="文本框 9"/>
          <p:cNvSpPr txBox="1"/>
          <p:nvPr/>
        </p:nvSpPr>
        <p:spPr>
          <a:xfrm>
            <a:off x="2301149" y="1547909"/>
            <a:ext cx="803425" cy="1015663"/>
          </a:xfrm>
          <a:prstGeom prst="rect">
            <a:avLst/>
          </a:prstGeom>
          <a:noFill/>
        </p:spPr>
        <p:txBody>
          <a:bodyPr wrap="square" rtlCol="0">
            <a:spAutoFit/>
          </a:bodyPr>
          <a:lstStyle/>
          <a:p>
            <a:r>
              <a:rPr lang="en-US" altLang="zh-CN" sz="6000" spc="50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rPr>
              <a:t>01</a:t>
            </a:r>
            <a:endParaRPr lang="zh-CN" altLang="en-US" sz="6000" spc="50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endParaRPr>
          </a:p>
        </p:txBody>
      </p:sp>
      <p:cxnSp>
        <p:nvCxnSpPr>
          <p:cNvPr id="11" name="直接连接符 10"/>
          <p:cNvCxnSpPr/>
          <p:nvPr/>
        </p:nvCxnSpPr>
        <p:spPr>
          <a:xfrm>
            <a:off x="3178032" y="2095658"/>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原创设计师QQ598969553      _17"/>
          <p:cNvSpPr>
            <a:spLocks noChangeArrowheads="1"/>
          </p:cNvSpPr>
          <p:nvPr/>
        </p:nvSpPr>
        <p:spPr bwMode="gray">
          <a:xfrm>
            <a:off x="3058345" y="2131048"/>
            <a:ext cx="2032597" cy="749056"/>
          </a:xfrm>
          <a:prstGeom prst="roundRect">
            <a:avLst/>
          </a:prstGeom>
          <a:noFill/>
          <a:ln>
            <a:noFill/>
          </a:ln>
        </p:spPr>
        <p:txBody>
          <a:bodyPr wrap="square" lIns="121844" tIns="60922" rIns="121844" bIns="60922">
            <a:spAutoFit/>
          </a:bodyPr>
          <a:lstStyle/>
          <a:p>
            <a:r>
              <a:rPr lang="en-US" altLang="zh-CN" sz="1200" dirty="0">
                <a:solidFill>
                  <a:srgbClr val="FFFFFF">
                    <a:lumMod val="75000"/>
                  </a:srgbClr>
                </a:solidFill>
                <a:latin typeface="微软雅黑" panose="020B0503020204020204" pitchFamily="34" charset="-122"/>
                <a:ea typeface="微软雅黑" panose="020B0503020204020204" pitchFamily="34" charset="-122"/>
              </a:rPr>
              <a:t>Motivation</a:t>
            </a:r>
          </a:p>
          <a:p>
            <a:r>
              <a:rPr lang="en-US" altLang="zh-CN" sz="1200" dirty="0">
                <a:solidFill>
                  <a:srgbClr val="FFFFFF">
                    <a:lumMod val="75000"/>
                  </a:srgbClr>
                </a:solidFill>
                <a:latin typeface="微软雅黑" panose="020B0503020204020204" pitchFamily="34" charset="-122"/>
                <a:ea typeface="微软雅黑" panose="020B0503020204020204" pitchFamily="34" charset="-122"/>
              </a:rPr>
              <a:t>Author </a:t>
            </a:r>
          </a:p>
          <a:p>
            <a:r>
              <a:rPr lang="en-US" altLang="zh-CN" sz="1200" dirty="0">
                <a:solidFill>
                  <a:srgbClr val="FFFFFF">
                    <a:lumMod val="75000"/>
                  </a:srgbClr>
                </a:solidFill>
                <a:latin typeface="微软雅黑" panose="020B0503020204020204" pitchFamily="34" charset="-122"/>
                <a:ea typeface="微软雅黑" panose="020B0503020204020204" pitchFamily="34" charset="-122"/>
              </a:rPr>
              <a:t>Personal Story</a:t>
            </a:r>
            <a:endParaRPr lang="zh-CN" altLang="en-US" sz="1200" dirty="0">
              <a:solidFill>
                <a:srgbClr val="FFFFFF">
                  <a:lumMod val="75000"/>
                </a:srgb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7719715" y="2131048"/>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178032" y="3152201"/>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原创设计师QQ598969553      _17"/>
          <p:cNvSpPr>
            <a:spLocks noChangeArrowheads="1"/>
          </p:cNvSpPr>
          <p:nvPr/>
        </p:nvSpPr>
        <p:spPr bwMode="gray">
          <a:xfrm>
            <a:off x="3058345" y="3187591"/>
            <a:ext cx="2447786" cy="749056"/>
          </a:xfrm>
          <a:prstGeom prst="roundRect">
            <a:avLst/>
          </a:prstGeom>
          <a:noFill/>
          <a:ln>
            <a:noFill/>
          </a:ln>
        </p:spPr>
        <p:txBody>
          <a:bodyPr wrap="square" lIns="121844" tIns="60922" rIns="121844" bIns="60922">
            <a:spAutoFit/>
          </a:bodyPr>
          <a:lstStyle/>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Timestamp Server </a:t>
            </a:r>
          </a:p>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Proof-of-Work</a:t>
            </a:r>
          </a:p>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Reclaiming Disk Space</a:t>
            </a:r>
          </a:p>
        </p:txBody>
      </p:sp>
      <p:cxnSp>
        <p:nvCxnSpPr>
          <p:cNvPr id="17" name="直接连接符 16"/>
          <p:cNvCxnSpPr/>
          <p:nvPr/>
        </p:nvCxnSpPr>
        <p:spPr>
          <a:xfrm>
            <a:off x="7719715" y="3187591"/>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原创设计师QQ598969553      _17"/>
          <p:cNvSpPr>
            <a:spLocks noChangeArrowheads="1"/>
          </p:cNvSpPr>
          <p:nvPr/>
        </p:nvSpPr>
        <p:spPr bwMode="gray">
          <a:xfrm>
            <a:off x="7600028" y="3192501"/>
            <a:ext cx="2032597" cy="749056"/>
          </a:xfrm>
          <a:prstGeom prst="roundRect">
            <a:avLst/>
          </a:prstGeom>
          <a:noFill/>
          <a:ln>
            <a:noFill/>
          </a:ln>
        </p:spPr>
        <p:txBody>
          <a:bodyPr wrap="square" lIns="121844" tIns="60922" rIns="121844" bIns="60922">
            <a:spAutoFit/>
          </a:bodyPr>
          <a:lstStyle/>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Incentive</a:t>
            </a:r>
          </a:p>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Privacy</a:t>
            </a:r>
          </a:p>
          <a:p>
            <a:pPr marL="171450" indent="-171450">
              <a:buFont typeface="Arial" panose="020B0604020202020204" pitchFamily="34" charset="0"/>
              <a:buChar char="•"/>
            </a:pPr>
            <a:r>
              <a:rPr lang="en-US" altLang="zh-CN" sz="1200" dirty="0">
                <a:solidFill>
                  <a:srgbClr val="FFFFFF">
                    <a:lumMod val="75000"/>
                  </a:srgbClr>
                </a:solidFill>
                <a:latin typeface="微软雅黑" panose="020B0503020204020204" pitchFamily="34" charset="-122"/>
                <a:ea typeface="微软雅黑" panose="020B0503020204020204" pitchFamily="34" charset="-122"/>
              </a:rPr>
              <a:t>Hacker Attacks</a:t>
            </a:r>
          </a:p>
        </p:txBody>
      </p:sp>
      <p:sp>
        <p:nvSpPr>
          <p:cNvPr id="24" name="文本框 23"/>
          <p:cNvSpPr txBox="1"/>
          <p:nvPr/>
        </p:nvSpPr>
        <p:spPr>
          <a:xfrm>
            <a:off x="6810544" y="1583299"/>
            <a:ext cx="987780" cy="923330"/>
          </a:xfrm>
          <a:prstGeom prst="rect">
            <a:avLst/>
          </a:prstGeom>
          <a:noFill/>
        </p:spPr>
        <p:txBody>
          <a:bodyPr wrap="square" rtlCol="0">
            <a:spAutoFit/>
          </a:bodyPr>
          <a:lstStyle/>
          <a:p>
            <a:r>
              <a:rPr lang="en-US" altLang="zh-CN" sz="5400" spc="50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rPr>
              <a:t>02</a:t>
            </a:r>
            <a:endParaRPr lang="zh-CN" altLang="en-US" sz="5400" spc="50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endParaRPr>
          </a:p>
        </p:txBody>
      </p:sp>
      <p:sp>
        <p:nvSpPr>
          <p:cNvPr id="25" name="文本框 24"/>
          <p:cNvSpPr txBox="1"/>
          <p:nvPr/>
        </p:nvSpPr>
        <p:spPr>
          <a:xfrm>
            <a:off x="2250689" y="2675793"/>
            <a:ext cx="1076955" cy="923330"/>
          </a:xfrm>
          <a:prstGeom prst="rect">
            <a:avLst/>
          </a:prstGeom>
          <a:noFill/>
        </p:spPr>
        <p:txBody>
          <a:bodyPr wrap="square" rtlCol="0">
            <a:spAutoFit/>
          </a:bodyPr>
          <a:lstStyle/>
          <a:p>
            <a:r>
              <a:rPr lang="en-US" altLang="zh-CN"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rPr>
              <a:t>03</a:t>
            </a:r>
            <a:endParaRPr lang="zh-CN" altLang="en-US"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endParaRPr>
          </a:p>
        </p:txBody>
      </p:sp>
      <p:sp>
        <p:nvSpPr>
          <p:cNvPr id="26" name="文本框 25"/>
          <p:cNvSpPr txBox="1"/>
          <p:nvPr/>
        </p:nvSpPr>
        <p:spPr>
          <a:xfrm>
            <a:off x="6805557" y="2624724"/>
            <a:ext cx="1155420" cy="923330"/>
          </a:xfrm>
          <a:prstGeom prst="rect">
            <a:avLst/>
          </a:prstGeom>
          <a:noFill/>
        </p:spPr>
        <p:txBody>
          <a:bodyPr wrap="square" rtlCol="0">
            <a:spAutoFit/>
          </a:bodyPr>
          <a:lstStyle/>
          <a:p>
            <a:r>
              <a:rPr lang="en-US" altLang="zh-CN"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rPr>
              <a:t>04</a:t>
            </a:r>
            <a:endParaRPr lang="zh-CN" altLang="en-US"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endParaRPr>
          </a:p>
        </p:txBody>
      </p:sp>
      <p:sp>
        <p:nvSpPr>
          <p:cNvPr id="21" name="原创设计师QQ598969553      _16">
            <a:extLst>
              <a:ext uri="{FF2B5EF4-FFF2-40B4-BE49-F238E27FC236}">
                <a16:creationId xmlns:a16="http://schemas.microsoft.com/office/drawing/2014/main" id="{B22C2F08-5CDA-48D3-96A9-BB54D7122DAB}"/>
              </a:ext>
            </a:extLst>
          </p:cNvPr>
          <p:cNvSpPr>
            <a:spLocks noChangeArrowheads="1"/>
          </p:cNvSpPr>
          <p:nvPr/>
        </p:nvSpPr>
        <p:spPr bwMode="gray">
          <a:xfrm>
            <a:off x="3024867" y="4010044"/>
            <a:ext cx="2871369" cy="544745"/>
          </a:xfrm>
          <a:prstGeom prst="roundRect">
            <a:avLst/>
          </a:prstGeom>
          <a:noFill/>
          <a:ln>
            <a:noFill/>
          </a:ln>
        </p:spPr>
        <p:txBody>
          <a:bodyPr wrap="square" lIns="121844" tIns="60922" rIns="121844" bIns="60922">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Opinions</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16">
            <a:extLst>
              <a:ext uri="{FF2B5EF4-FFF2-40B4-BE49-F238E27FC236}">
                <a16:creationId xmlns:a16="http://schemas.microsoft.com/office/drawing/2014/main" id="{42C24EDC-6030-44C9-9FA7-E84CE4AEB552}"/>
              </a:ext>
            </a:extLst>
          </p:cNvPr>
          <p:cNvCxnSpPr/>
          <p:nvPr/>
        </p:nvCxnSpPr>
        <p:spPr>
          <a:xfrm>
            <a:off x="3175812" y="4476333"/>
            <a:ext cx="1793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5">
            <a:extLst>
              <a:ext uri="{FF2B5EF4-FFF2-40B4-BE49-F238E27FC236}">
                <a16:creationId xmlns:a16="http://schemas.microsoft.com/office/drawing/2014/main" id="{6C7632D5-6596-4BE1-B2A6-B16BC638D616}"/>
              </a:ext>
            </a:extLst>
          </p:cNvPr>
          <p:cNvSpPr txBox="1"/>
          <p:nvPr/>
        </p:nvSpPr>
        <p:spPr>
          <a:xfrm>
            <a:off x="2261654" y="3913466"/>
            <a:ext cx="1155420" cy="923330"/>
          </a:xfrm>
          <a:prstGeom prst="rect">
            <a:avLst/>
          </a:prstGeom>
          <a:noFill/>
        </p:spPr>
        <p:txBody>
          <a:bodyPr wrap="square" rtlCol="0">
            <a:spAutoFit/>
          </a:bodyPr>
          <a:lstStyle/>
          <a:p>
            <a:r>
              <a:rPr lang="en-US" altLang="zh-CN"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rPr>
              <a:t>05</a:t>
            </a:r>
            <a:endParaRPr lang="zh-CN" altLang="en-US" sz="5400" spc="500" dirty="0">
              <a:gradFill>
                <a:gsLst>
                  <a:gs pos="69000">
                    <a:schemeClr val="bg1">
                      <a:lumMod val="95000"/>
                    </a:schemeClr>
                  </a:gs>
                  <a:gs pos="33000">
                    <a:schemeClr val="bg1">
                      <a:lumMod val="95000"/>
                    </a:schemeClr>
                  </a:gs>
                  <a:gs pos="0">
                    <a:srgbClr val="055FA9"/>
                  </a:gs>
                  <a:gs pos="85000">
                    <a:srgbClr val="055FA9"/>
                  </a:gs>
                </a:gsLst>
                <a:lin ang="5400000" scaled="1"/>
              </a:gradFill>
              <a:latin typeface="Agency FB" panose="020B0503020202020204" pitchFamily="34" charset="0"/>
              <a:ea typeface="造字工房力黑（非商用）常规体" pitchFamily="50" charset="-122"/>
            </a:endParaRPr>
          </a:p>
        </p:txBody>
      </p:sp>
    </p:spTree>
    <p:extLst>
      <p:ext uri="{BB962C8B-B14F-4D97-AF65-F5344CB8AC3E}">
        <p14:creationId xmlns:p14="http://schemas.microsoft.com/office/powerpoint/2010/main" val="275966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400"/>
                                        <p:tgtEl>
                                          <p:spTgt spid="27"/>
                                        </p:tgtEl>
                                      </p:cBhvr>
                                    </p:animEffect>
                                  </p:childTnLst>
                                </p:cTn>
                              </p:par>
                              <p:par>
                                <p:cTn id="15" presetID="53" presetClass="entr" presetSubtype="0" fill="hold" grpId="0" nodeType="withEffect">
                                  <p:stCondLst>
                                    <p:cond delay="0"/>
                                  </p:stCondLst>
                                  <p:iterate type="lt">
                                    <p:tmPct val="33333"/>
                                  </p:iterate>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par>
                          <p:cTn id="20" fill="hold" nodeType="afterGroup">
                            <p:stCondLst>
                              <p:cond delay="2667"/>
                            </p:stCondLst>
                            <p:childTnLst>
                              <p:par>
                                <p:cTn id="21" presetID="53" presetClass="entr" presetSubtype="0" fill="hold" grpId="0" nodeType="afterEffect">
                                  <p:stCondLst>
                                    <p:cond delay="0"/>
                                  </p:stCondLst>
                                  <p:iterate type="lt">
                                    <p:tmPct val="33333"/>
                                  </p:iterate>
                                  <p:childTnLst>
                                    <p:set>
                                      <p:cBhvr>
                                        <p:cTn id="22" dur="1" fill="hold">
                                          <p:stCondLst>
                                            <p:cond delay="0"/>
                                          </p:stCondLst>
                                        </p:cTn>
                                        <p:tgtEl>
                                          <p:spTgt spid="10"/>
                                        </p:tgtEl>
                                        <p:attrNameLst>
                                          <p:attrName>style.visibility</p:attrName>
                                        </p:attrNameLst>
                                      </p:cBhvr>
                                      <p:to>
                                        <p:strVal val="visible"/>
                                      </p:to>
                                    </p:set>
                                    <p:anim calcmode="lin" valueType="num">
                                      <p:cBhvr>
                                        <p:cTn id="23" dur="600" fill="hold"/>
                                        <p:tgtEl>
                                          <p:spTgt spid="10"/>
                                        </p:tgtEl>
                                        <p:attrNameLst>
                                          <p:attrName>ppt_w</p:attrName>
                                        </p:attrNameLst>
                                      </p:cBhvr>
                                      <p:tavLst>
                                        <p:tav tm="0">
                                          <p:val>
                                            <p:fltVal val="0"/>
                                          </p:val>
                                        </p:tav>
                                        <p:tav tm="100000">
                                          <p:val>
                                            <p:strVal val="#ppt_w"/>
                                          </p:val>
                                        </p:tav>
                                      </p:tavLst>
                                    </p:anim>
                                    <p:anim calcmode="lin" valueType="num">
                                      <p:cBhvr>
                                        <p:cTn id="24" dur="600" fill="hold"/>
                                        <p:tgtEl>
                                          <p:spTgt spid="10"/>
                                        </p:tgtEl>
                                        <p:attrNameLst>
                                          <p:attrName>ppt_h</p:attrName>
                                        </p:attrNameLst>
                                      </p:cBhvr>
                                      <p:tavLst>
                                        <p:tav tm="0">
                                          <p:val>
                                            <p:fltVal val="0"/>
                                          </p:val>
                                        </p:tav>
                                        <p:tav tm="100000">
                                          <p:val>
                                            <p:strVal val="#ppt_h"/>
                                          </p:val>
                                        </p:tav>
                                      </p:tavLst>
                                    </p:anim>
                                    <p:animEffect transition="in" filter="fade">
                                      <p:cBhvr>
                                        <p:cTn id="25" dur="600"/>
                                        <p:tgtEl>
                                          <p:spTgt spid="10"/>
                                        </p:tgtEl>
                                      </p:cBhvr>
                                    </p:animEffect>
                                  </p:childTnLst>
                                </p:cTn>
                              </p:par>
                            </p:childTnLst>
                          </p:cTn>
                        </p:par>
                        <p:par>
                          <p:cTn id="26" fill="hold" nodeType="afterGroup">
                            <p:stCondLst>
                              <p:cond delay="3467"/>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nodeType="afterGroup">
                            <p:stCondLst>
                              <p:cond delay="3967"/>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nodeType="afterGroup">
                            <p:stCondLst>
                              <p:cond delay="4467"/>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nodeType="afterGroup">
                            <p:stCondLst>
                              <p:cond delay="4967"/>
                            </p:stCondLst>
                            <p:childTnLst>
                              <p:par>
                                <p:cTn id="39" presetID="53" presetClass="entr" presetSubtype="0" fill="hold" grpId="0" nodeType="afterEffect">
                                  <p:stCondLst>
                                    <p:cond delay="0"/>
                                  </p:stCondLst>
                                  <p:iterate type="lt">
                                    <p:tmPct val="33333"/>
                                  </p:iterate>
                                  <p:childTnLst>
                                    <p:set>
                                      <p:cBhvr>
                                        <p:cTn id="40" dur="1" fill="hold">
                                          <p:stCondLst>
                                            <p:cond delay="0"/>
                                          </p:stCondLst>
                                        </p:cTn>
                                        <p:tgtEl>
                                          <p:spTgt spid="24"/>
                                        </p:tgtEl>
                                        <p:attrNameLst>
                                          <p:attrName>style.visibility</p:attrName>
                                        </p:attrNameLst>
                                      </p:cBhvr>
                                      <p:to>
                                        <p:strVal val="visible"/>
                                      </p:to>
                                    </p:set>
                                    <p:anim calcmode="lin" valueType="num">
                                      <p:cBhvr>
                                        <p:cTn id="41" dur="600" fill="hold"/>
                                        <p:tgtEl>
                                          <p:spTgt spid="24"/>
                                        </p:tgtEl>
                                        <p:attrNameLst>
                                          <p:attrName>ppt_w</p:attrName>
                                        </p:attrNameLst>
                                      </p:cBhvr>
                                      <p:tavLst>
                                        <p:tav tm="0">
                                          <p:val>
                                            <p:fltVal val="0"/>
                                          </p:val>
                                        </p:tav>
                                        <p:tav tm="100000">
                                          <p:val>
                                            <p:strVal val="#ppt_w"/>
                                          </p:val>
                                        </p:tav>
                                      </p:tavLst>
                                    </p:anim>
                                    <p:anim calcmode="lin" valueType="num">
                                      <p:cBhvr>
                                        <p:cTn id="42" dur="600" fill="hold"/>
                                        <p:tgtEl>
                                          <p:spTgt spid="24"/>
                                        </p:tgtEl>
                                        <p:attrNameLst>
                                          <p:attrName>ppt_h</p:attrName>
                                        </p:attrNameLst>
                                      </p:cBhvr>
                                      <p:tavLst>
                                        <p:tav tm="0">
                                          <p:val>
                                            <p:fltVal val="0"/>
                                          </p:val>
                                        </p:tav>
                                        <p:tav tm="100000">
                                          <p:val>
                                            <p:strVal val="#ppt_h"/>
                                          </p:val>
                                        </p:tav>
                                      </p:tavLst>
                                    </p:anim>
                                    <p:animEffect transition="in" filter="fade">
                                      <p:cBhvr>
                                        <p:cTn id="43" dur="600"/>
                                        <p:tgtEl>
                                          <p:spTgt spid="24"/>
                                        </p:tgtEl>
                                      </p:cBhvr>
                                    </p:animEffect>
                                  </p:childTnLst>
                                </p:cTn>
                              </p:par>
                            </p:childTnLst>
                          </p:cTn>
                        </p:par>
                      </p:childTnLst>
                    </p:cTn>
                  </p:par>
                  <p:par>
                    <p:cTn id="44" fill="hold" nodeType="clickPar">
                      <p:stCondLst>
                        <p:cond delay="indefinite"/>
                      </p:stCondLst>
                      <p:childTnLst>
                        <p:par>
                          <p:cTn id="45" fill="hold" nodeType="after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nodeType="afterGroup">
                            <p:stCondLst>
                              <p:cond delay="500"/>
                            </p:stCondLst>
                            <p:childTnLst>
                              <p:par>
                                <p:cTn id="53" presetID="53" presetClass="entr" presetSubtype="0" fill="hold" grpId="0" nodeType="afterEffect">
                                  <p:stCondLst>
                                    <p:cond delay="0"/>
                                  </p:stCondLst>
                                  <p:iterate type="lt">
                                    <p:tmPct val="33333"/>
                                  </p:iterate>
                                  <p:childTnLst>
                                    <p:set>
                                      <p:cBhvr>
                                        <p:cTn id="54" dur="1" fill="hold">
                                          <p:stCondLst>
                                            <p:cond delay="0"/>
                                          </p:stCondLst>
                                        </p:cTn>
                                        <p:tgtEl>
                                          <p:spTgt spid="25"/>
                                        </p:tgtEl>
                                        <p:attrNameLst>
                                          <p:attrName>style.visibility</p:attrName>
                                        </p:attrNameLst>
                                      </p:cBhvr>
                                      <p:to>
                                        <p:strVal val="visible"/>
                                      </p:to>
                                    </p:set>
                                    <p:anim calcmode="lin" valueType="num">
                                      <p:cBhvr>
                                        <p:cTn id="55" dur="600" fill="hold"/>
                                        <p:tgtEl>
                                          <p:spTgt spid="25"/>
                                        </p:tgtEl>
                                        <p:attrNameLst>
                                          <p:attrName>ppt_w</p:attrName>
                                        </p:attrNameLst>
                                      </p:cBhvr>
                                      <p:tavLst>
                                        <p:tav tm="0">
                                          <p:val>
                                            <p:fltVal val="0"/>
                                          </p:val>
                                        </p:tav>
                                        <p:tav tm="100000">
                                          <p:val>
                                            <p:strVal val="#ppt_w"/>
                                          </p:val>
                                        </p:tav>
                                      </p:tavLst>
                                    </p:anim>
                                    <p:anim calcmode="lin" valueType="num">
                                      <p:cBhvr>
                                        <p:cTn id="56" dur="600" fill="hold"/>
                                        <p:tgtEl>
                                          <p:spTgt spid="25"/>
                                        </p:tgtEl>
                                        <p:attrNameLst>
                                          <p:attrName>ppt_h</p:attrName>
                                        </p:attrNameLst>
                                      </p:cBhvr>
                                      <p:tavLst>
                                        <p:tav tm="0">
                                          <p:val>
                                            <p:fltVal val="0"/>
                                          </p:val>
                                        </p:tav>
                                        <p:tav tm="100000">
                                          <p:val>
                                            <p:strVal val="#ppt_h"/>
                                          </p:val>
                                        </p:tav>
                                      </p:tavLst>
                                    </p:anim>
                                    <p:animEffect transition="in" filter="fade">
                                      <p:cBhvr>
                                        <p:cTn id="57" dur="600"/>
                                        <p:tgtEl>
                                          <p:spTgt spid="25"/>
                                        </p:tgtEl>
                                      </p:cBhvr>
                                    </p:animEffect>
                                  </p:childTnLst>
                                </p:cTn>
                              </p:par>
                            </p:childTnLst>
                          </p:cTn>
                        </p:par>
                      </p:childTnLst>
                    </p:cTn>
                  </p:par>
                  <p:par>
                    <p:cTn id="58" fill="hold" nodeType="clickPar">
                      <p:stCondLst>
                        <p:cond delay="indefinite"/>
                      </p:stCondLst>
                      <p:childTnLst>
                        <p:par>
                          <p:cTn id="59" fill="hold" nodeType="after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par>
                                <p:cTn id="63" presetID="2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par>
                    <p:cTn id="66" fill="hold" nodeType="clickPar">
                      <p:stCondLst>
                        <p:cond delay="indefinite"/>
                      </p:stCondLst>
                      <p:childTnLst>
                        <p:par>
                          <p:cTn id="67" fill="hold" nodeType="after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par>
                          <p:cTn id="71" fill="hold" nodeType="afterGroup">
                            <p:stCondLst>
                              <p:cond delay="7700"/>
                            </p:stCondLst>
                            <p:childTnLst>
                              <p:par>
                                <p:cTn id="72" presetID="53" presetClass="entr" presetSubtype="0" fill="hold" grpId="0" nodeType="afterEffect">
                                  <p:stCondLst>
                                    <p:cond delay="0"/>
                                  </p:stCondLst>
                                  <p:iterate type="lt">
                                    <p:tmPct val="33333"/>
                                  </p:iterate>
                                  <p:childTnLst>
                                    <p:set>
                                      <p:cBhvr>
                                        <p:cTn id="73" dur="1" fill="hold">
                                          <p:stCondLst>
                                            <p:cond delay="0"/>
                                          </p:stCondLst>
                                        </p:cTn>
                                        <p:tgtEl>
                                          <p:spTgt spid="26"/>
                                        </p:tgtEl>
                                        <p:attrNameLst>
                                          <p:attrName>style.visibility</p:attrName>
                                        </p:attrNameLst>
                                      </p:cBhvr>
                                      <p:to>
                                        <p:strVal val="visible"/>
                                      </p:to>
                                    </p:set>
                                    <p:anim calcmode="lin" valueType="num">
                                      <p:cBhvr>
                                        <p:cTn id="74" dur="600" fill="hold"/>
                                        <p:tgtEl>
                                          <p:spTgt spid="26"/>
                                        </p:tgtEl>
                                        <p:attrNameLst>
                                          <p:attrName>ppt_w</p:attrName>
                                        </p:attrNameLst>
                                      </p:cBhvr>
                                      <p:tavLst>
                                        <p:tav tm="0">
                                          <p:val>
                                            <p:fltVal val="0"/>
                                          </p:val>
                                        </p:tav>
                                        <p:tav tm="100000">
                                          <p:val>
                                            <p:strVal val="#ppt_w"/>
                                          </p:val>
                                        </p:tav>
                                      </p:tavLst>
                                    </p:anim>
                                    <p:anim calcmode="lin" valueType="num">
                                      <p:cBhvr>
                                        <p:cTn id="75" dur="600" fill="hold"/>
                                        <p:tgtEl>
                                          <p:spTgt spid="26"/>
                                        </p:tgtEl>
                                        <p:attrNameLst>
                                          <p:attrName>ppt_h</p:attrName>
                                        </p:attrNameLst>
                                      </p:cBhvr>
                                      <p:tavLst>
                                        <p:tav tm="0">
                                          <p:val>
                                            <p:fltVal val="0"/>
                                          </p:val>
                                        </p:tav>
                                        <p:tav tm="100000">
                                          <p:val>
                                            <p:strVal val="#ppt_h"/>
                                          </p:val>
                                        </p:tav>
                                      </p:tavLst>
                                    </p:anim>
                                    <p:animEffect transition="in" filter="fade">
                                      <p:cBhvr>
                                        <p:cTn id="76" dur="600"/>
                                        <p:tgtEl>
                                          <p:spTgt spid="26"/>
                                        </p:tgtEl>
                                      </p:cBhvr>
                                    </p:animEffect>
                                  </p:childTnLst>
                                </p:cTn>
                              </p:par>
                            </p:childTnLst>
                          </p:cTn>
                        </p:par>
                      </p:childTnLst>
                    </p:cTn>
                  </p:par>
                  <p:par>
                    <p:cTn id="77" fill="hold" nodeType="clickPar">
                      <p:stCondLst>
                        <p:cond delay="indefinite"/>
                      </p:stCondLst>
                      <p:childTnLst>
                        <p:par>
                          <p:cTn id="78" fill="hold" nodeType="after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par>
                                <p:cTn id="82" presetID="22" presetClass="entr" presetSubtype="8"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500"/>
                                        <p:tgtEl>
                                          <p:spTgt spid="17"/>
                                        </p:tgtEl>
                                      </p:cBhvr>
                                    </p:animEffect>
                                  </p:childTnLst>
                                </p:cTn>
                              </p:par>
                            </p:childTnLst>
                          </p:cTn>
                        </p:par>
                      </p:childTnLst>
                    </p:cTn>
                  </p:par>
                  <p:par>
                    <p:cTn id="85" fill="hold" nodeType="clickPar">
                      <p:stCondLst>
                        <p:cond delay="indefinite"/>
                      </p:stCondLst>
                      <p:childTnLst>
                        <p:par>
                          <p:cTn id="86" fill="hold" nodeType="after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childTnLst>
                          </p:cTn>
                        </p:par>
                        <p:par>
                          <p:cTn id="90" fill="hold">
                            <p:stCondLst>
                              <p:cond delay="500"/>
                            </p:stCondLst>
                            <p:childTnLst>
                              <p:par>
                                <p:cTn id="91" presetID="53" presetClass="entr" presetSubtype="0" fill="hold" grpId="0" nodeType="afterEffect">
                                  <p:stCondLst>
                                    <p:cond delay="0"/>
                                  </p:stCondLst>
                                  <p:iterate type="lt">
                                    <p:tmPct val="33333"/>
                                  </p:iterate>
                                  <p:childTnLst>
                                    <p:set>
                                      <p:cBhvr>
                                        <p:cTn id="92" dur="1" fill="hold">
                                          <p:stCondLst>
                                            <p:cond delay="0"/>
                                          </p:stCondLst>
                                        </p:cTn>
                                        <p:tgtEl>
                                          <p:spTgt spid="28"/>
                                        </p:tgtEl>
                                        <p:attrNameLst>
                                          <p:attrName>style.visibility</p:attrName>
                                        </p:attrNameLst>
                                      </p:cBhvr>
                                      <p:to>
                                        <p:strVal val="visible"/>
                                      </p:to>
                                    </p:set>
                                    <p:anim calcmode="lin" valueType="num">
                                      <p:cBhvr>
                                        <p:cTn id="93" dur="600" fill="hold"/>
                                        <p:tgtEl>
                                          <p:spTgt spid="28"/>
                                        </p:tgtEl>
                                        <p:attrNameLst>
                                          <p:attrName>ppt_w</p:attrName>
                                        </p:attrNameLst>
                                      </p:cBhvr>
                                      <p:tavLst>
                                        <p:tav tm="0">
                                          <p:val>
                                            <p:fltVal val="0"/>
                                          </p:val>
                                        </p:tav>
                                        <p:tav tm="100000">
                                          <p:val>
                                            <p:strVal val="#ppt_w"/>
                                          </p:val>
                                        </p:tav>
                                      </p:tavLst>
                                    </p:anim>
                                    <p:anim calcmode="lin" valueType="num">
                                      <p:cBhvr>
                                        <p:cTn id="94" dur="600" fill="hold"/>
                                        <p:tgtEl>
                                          <p:spTgt spid="28"/>
                                        </p:tgtEl>
                                        <p:attrNameLst>
                                          <p:attrName>ppt_h</p:attrName>
                                        </p:attrNameLst>
                                      </p:cBhvr>
                                      <p:tavLst>
                                        <p:tav tm="0">
                                          <p:val>
                                            <p:fltVal val="0"/>
                                          </p:val>
                                        </p:tav>
                                        <p:tav tm="100000">
                                          <p:val>
                                            <p:strVal val="#ppt_h"/>
                                          </p:val>
                                        </p:tav>
                                      </p:tavLst>
                                    </p:anim>
                                    <p:animEffect transition="in" filter="fade">
                                      <p:cBhvr>
                                        <p:cTn id="95" dur="6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ipe(left)">
                                      <p:cBhvr>
                                        <p:cTn id="100" dur="500"/>
                                        <p:tgtEl>
                                          <p:spTgt spid="21"/>
                                        </p:tgtEl>
                                      </p:cBhvr>
                                    </p:animEffect>
                                  </p:childTnLst>
                                </p:cTn>
                              </p:par>
                              <p:par>
                                <p:cTn id="101" presetID="22" presetClass="entr" presetSubtype="8"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left)">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6" grpId="0"/>
      <p:bldP spid="18" grpId="0"/>
      <p:bldP spid="24" grpId="0"/>
      <p:bldP spid="25" grpId="0"/>
      <p:bldP spid="26" grpId="0"/>
      <p:bldP spid="21"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4"/>
          <p:cNvSpPr>
            <a:spLocks noGrp="1"/>
          </p:cNvSpPr>
          <p:nvPr>
            <p:ph type="sldNum" sz="quarter" idx="4294967295"/>
          </p:nvPr>
        </p:nvSpPr>
        <p:spPr>
          <a:xfrm>
            <a:off x="9448800" y="6356350"/>
            <a:ext cx="2743200" cy="365125"/>
          </a:xfr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A37FE9F0-E55F-418A-B6BD-60B838FFAF41}" type="slidenum">
              <a:rPr lang="zh-CN" altLang="en-US">
                <a:solidFill>
                  <a:srgbClr val="898989"/>
                </a:solidFill>
                <a:latin typeface="方正兰亭黑_GBK" panose="02000000000000000000" pitchFamily="2" charset="-122"/>
                <a:ea typeface="方正兰亭黑_GBK" panose="02000000000000000000" pitchFamily="2" charset="-122"/>
              </a:rPr>
              <a:pPr eaLnBrk="1" hangingPunct="1"/>
              <a:t>20</a:t>
            </a:fld>
            <a:endParaRPr lang="zh-CN" altLang="en-US" sz="1800"/>
          </a:p>
        </p:txBody>
      </p:sp>
      <p:sp>
        <p:nvSpPr>
          <p:cNvPr id="25603" name="任意多边形 4"/>
          <p:cNvSpPr>
            <a:spLocks noChangeArrowheads="1"/>
          </p:cNvSpPr>
          <p:nvPr/>
        </p:nvSpPr>
        <p:spPr bwMode="auto">
          <a:xfrm>
            <a:off x="11658600" y="6162675"/>
            <a:ext cx="635000" cy="40005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25604" name="TextBox 15"/>
          <p:cNvSpPr>
            <a:spLocks noChangeArrowheads="1"/>
          </p:cNvSpPr>
          <p:nvPr/>
        </p:nvSpPr>
        <p:spPr bwMode="auto">
          <a:xfrm>
            <a:off x="11737975" y="6208713"/>
            <a:ext cx="4540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8" tIns="34279" rIns="68558" bIns="3427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4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28" name="标题 1"/>
          <p:cNvSpPr txBox="1"/>
          <p:nvPr/>
        </p:nvSpPr>
        <p:spPr>
          <a:xfrm>
            <a:off x="1422400" y="266281"/>
            <a:ext cx="4800600"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278A4BD5-DFBC-4B9C-BD2A-D4B26C3CF8CB}"/>
              </a:ext>
            </a:extLst>
          </p:cNvPr>
          <p:cNvSpPr/>
          <p:nvPr/>
        </p:nvSpPr>
        <p:spPr>
          <a:xfrm>
            <a:off x="972400" y="1278747"/>
            <a:ext cx="8518688"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bg1"/>
                </a:solidFill>
              </a:rPr>
              <a:t>An attacker trying to generate an alternate chain faster than the honest chain. Even if this is accomplished, it does not throw the system open to arbitrary changes, such as creating value out of thin air or taking money that never belonged to the attacker.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attacker can only try to change one of his own transactions to take back money he recently spent.</a:t>
            </a:r>
          </a:p>
        </p:txBody>
      </p:sp>
      <p:sp>
        <p:nvSpPr>
          <p:cNvPr id="33" name="标题 1">
            <a:extLst>
              <a:ext uri="{FF2B5EF4-FFF2-40B4-BE49-F238E27FC236}">
                <a16:creationId xmlns:a16="http://schemas.microsoft.com/office/drawing/2014/main" id="{A921728A-4683-4EA5-A679-7A4D0A4181FD}"/>
              </a:ext>
            </a:extLst>
          </p:cNvPr>
          <p:cNvSpPr txBox="1"/>
          <p:nvPr/>
        </p:nvSpPr>
        <p:spPr>
          <a:xfrm>
            <a:off x="1422400" y="266281"/>
            <a:ext cx="7655612"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Community Elements—51% Attack </a:t>
            </a:r>
          </a:p>
        </p:txBody>
      </p:sp>
      <p:pic>
        <p:nvPicPr>
          <p:cNvPr id="2050" name="Picture 2" descr="Image result for hacker attack">
            <a:extLst>
              <a:ext uri="{FF2B5EF4-FFF2-40B4-BE49-F238E27FC236}">
                <a16:creationId xmlns:a16="http://schemas.microsoft.com/office/drawing/2014/main" id="{4F78F0FA-7357-46BE-B6CE-FB29793340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0" r="18631" b="2167"/>
          <a:stretch/>
        </p:blipFill>
        <p:spPr bwMode="auto">
          <a:xfrm>
            <a:off x="3782138" y="3724819"/>
            <a:ext cx="3745032" cy="289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21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85C7F-B0B0-469B-90F6-DE0A18552362}"/>
              </a:ext>
            </a:extLst>
          </p:cNvPr>
          <p:cNvSpPr>
            <a:spLocks noGrp="1"/>
          </p:cNvSpPr>
          <p:nvPr>
            <p:ph type="sldNum" sz="quarter" idx="12"/>
          </p:nvPr>
        </p:nvSpPr>
        <p:spPr/>
        <p:txBody>
          <a:bodyPr/>
          <a:lstStyle/>
          <a:p>
            <a:fld id="{0FE668FC-D787-4060-A729-F4751559212A}" type="slidenum">
              <a:rPr lang="zh-CN" altLang="en-US" smtClean="0"/>
              <a:t>21</a:t>
            </a:fld>
            <a:endParaRPr lang="zh-CN" altLang="en-US"/>
          </a:p>
        </p:txBody>
      </p:sp>
      <p:sp>
        <p:nvSpPr>
          <p:cNvPr id="3" name="TextBox 2">
            <a:extLst>
              <a:ext uri="{FF2B5EF4-FFF2-40B4-BE49-F238E27FC236}">
                <a16:creationId xmlns:a16="http://schemas.microsoft.com/office/drawing/2014/main" id="{C06E9D69-429D-41B0-8340-9BDC0FFBD996}"/>
              </a:ext>
            </a:extLst>
          </p:cNvPr>
          <p:cNvSpPr txBox="1"/>
          <p:nvPr/>
        </p:nvSpPr>
        <p:spPr>
          <a:xfrm>
            <a:off x="542039" y="417306"/>
            <a:ext cx="4864231" cy="553998"/>
          </a:xfrm>
          <a:prstGeom prst="rect">
            <a:avLst/>
          </a:prstGeom>
          <a:noFill/>
        </p:spPr>
        <p:txBody>
          <a:bodyPr wrap="square" rtlCol="0">
            <a:spAutoFit/>
          </a:bodyPr>
          <a:lstStyle/>
          <a:p>
            <a:r>
              <a:rPr lang="zh-CN" altLang="en-US" sz="3000" dirty="0">
                <a:solidFill>
                  <a:schemeClr val="bg1"/>
                </a:solidFill>
              </a:rPr>
              <a:t>⑤  </a:t>
            </a:r>
            <a:r>
              <a:rPr lang="en-US" sz="3000" dirty="0">
                <a:solidFill>
                  <a:schemeClr val="bg1"/>
                </a:solidFill>
              </a:rPr>
              <a:t>Opinions</a:t>
            </a:r>
          </a:p>
        </p:txBody>
      </p:sp>
      <p:sp>
        <p:nvSpPr>
          <p:cNvPr id="5" name="TextBox 4">
            <a:extLst>
              <a:ext uri="{FF2B5EF4-FFF2-40B4-BE49-F238E27FC236}">
                <a16:creationId xmlns:a16="http://schemas.microsoft.com/office/drawing/2014/main" id="{1BF1B8C0-7DB2-43C0-85A0-DE6D6D2A1609}"/>
              </a:ext>
            </a:extLst>
          </p:cNvPr>
          <p:cNvSpPr txBox="1"/>
          <p:nvPr/>
        </p:nvSpPr>
        <p:spPr>
          <a:xfrm>
            <a:off x="320510" y="1630836"/>
            <a:ext cx="57692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Masterpiece:</a:t>
            </a:r>
          </a:p>
          <a:p>
            <a:pPr marL="742950" lvl="1" indent="-285750">
              <a:buFont typeface="Arial" panose="020B0604020202020204" pitchFamily="34" charset="0"/>
              <a:buChar char="•"/>
            </a:pPr>
            <a:r>
              <a:rPr lang="en-US" dirty="0">
                <a:solidFill>
                  <a:schemeClr val="bg1"/>
                </a:solidFill>
              </a:rPr>
              <a:t>Straightforward </a:t>
            </a:r>
          </a:p>
          <a:p>
            <a:pPr marL="742950" lvl="1" indent="-285750">
              <a:buFont typeface="Arial" panose="020B0604020202020204" pitchFamily="34" charset="0"/>
              <a:buChar char="•"/>
            </a:pPr>
            <a:r>
              <a:rPr lang="en-US" dirty="0">
                <a:solidFill>
                  <a:schemeClr val="bg1"/>
                </a:solidFill>
              </a:rPr>
              <a:t>Instructive</a:t>
            </a:r>
          </a:p>
          <a:p>
            <a:pPr marL="742950" lvl="1" indent="-285750">
              <a:buFont typeface="Arial" panose="020B0604020202020204" pitchFamily="34" charset="0"/>
              <a:buChar char="•"/>
            </a:pPr>
            <a:r>
              <a:rPr lang="en-US" dirty="0">
                <a:solidFill>
                  <a:schemeClr val="bg1"/>
                </a:solidFill>
              </a:rPr>
              <a:t>Concise: only 9 pages</a:t>
            </a:r>
          </a:p>
          <a:p>
            <a:pPr marL="285750" indent="-285750">
              <a:buFont typeface="Arial" panose="020B0604020202020204" pitchFamily="34" charset="0"/>
              <a:buChar char="•"/>
            </a:pPr>
            <a:r>
              <a:rPr lang="en-US" dirty="0">
                <a:solidFill>
                  <a:schemeClr val="bg1"/>
                </a:solidFill>
              </a:rPr>
              <a:t>Great a start to learn Blockchain technology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309D9BB6-DEF5-4CFA-95A1-5102D5D74165}"/>
              </a:ext>
            </a:extLst>
          </p:cNvPr>
          <p:cNvSpPr txBox="1"/>
          <p:nvPr/>
        </p:nvSpPr>
        <p:spPr>
          <a:xfrm>
            <a:off x="320510" y="3487916"/>
            <a:ext cx="5307290" cy="923330"/>
          </a:xfrm>
          <a:prstGeom prst="rect">
            <a:avLst/>
          </a:prstGeom>
          <a:noFill/>
        </p:spPr>
        <p:txBody>
          <a:bodyPr wrap="square" rtlCol="0">
            <a:spAutoFit/>
          </a:bodyPr>
          <a:lstStyle/>
          <a:p>
            <a:r>
              <a:rPr lang="en-US" dirty="0">
                <a:solidFill>
                  <a:schemeClr val="bg1"/>
                </a:solidFill>
              </a:rPr>
              <a:t>However,</a:t>
            </a:r>
          </a:p>
          <a:p>
            <a:pPr marL="285750" indent="-285750">
              <a:buFont typeface="Arial" panose="020B0604020202020204" pitchFamily="34" charset="0"/>
              <a:buChar char="•"/>
            </a:pPr>
            <a:r>
              <a:rPr lang="en-US" dirty="0">
                <a:solidFill>
                  <a:schemeClr val="bg1"/>
                </a:solidFill>
              </a:rPr>
              <a:t>This paper is not self-contained</a:t>
            </a:r>
          </a:p>
          <a:p>
            <a:pPr marL="285750" indent="-285750">
              <a:buFont typeface="Arial" panose="020B0604020202020204" pitchFamily="34" charset="0"/>
              <a:buChar char="•"/>
            </a:pPr>
            <a:r>
              <a:rPr lang="en-US" dirty="0">
                <a:solidFill>
                  <a:schemeClr val="bg1"/>
                </a:solidFill>
              </a:rPr>
              <a:t>So you have to some research on your own</a:t>
            </a:r>
          </a:p>
        </p:txBody>
      </p:sp>
      <p:sp>
        <p:nvSpPr>
          <p:cNvPr id="9" name="TextBox 8">
            <a:extLst>
              <a:ext uri="{FF2B5EF4-FFF2-40B4-BE49-F238E27FC236}">
                <a16:creationId xmlns:a16="http://schemas.microsoft.com/office/drawing/2014/main" id="{9DB77391-90CE-4098-99BF-CAC766E3F732}"/>
              </a:ext>
            </a:extLst>
          </p:cNvPr>
          <p:cNvSpPr txBox="1"/>
          <p:nvPr/>
        </p:nvSpPr>
        <p:spPr>
          <a:xfrm>
            <a:off x="320510" y="4798243"/>
            <a:ext cx="4336331" cy="1477328"/>
          </a:xfrm>
          <a:prstGeom prst="rect">
            <a:avLst/>
          </a:prstGeom>
          <a:noFill/>
        </p:spPr>
        <p:txBody>
          <a:bodyPr wrap="square" rtlCol="0">
            <a:spAutoFit/>
          </a:bodyPr>
          <a:lstStyle/>
          <a:p>
            <a:r>
              <a:rPr lang="en-US" dirty="0">
                <a:solidFill>
                  <a:schemeClr val="bg1"/>
                </a:solidFill>
              </a:rPr>
              <a:t>Other issues:</a:t>
            </a:r>
          </a:p>
          <a:p>
            <a:pPr marL="285750" indent="-285750">
              <a:buFont typeface="Arial" panose="020B0604020202020204" pitchFamily="34" charset="0"/>
              <a:buChar char="•"/>
            </a:pPr>
            <a:r>
              <a:rPr lang="en-US" dirty="0">
                <a:solidFill>
                  <a:schemeClr val="bg1"/>
                </a:solidFill>
              </a:rPr>
              <a:t>Money laundry</a:t>
            </a:r>
          </a:p>
          <a:p>
            <a:pPr marL="285750" indent="-285750">
              <a:buFont typeface="Arial" panose="020B0604020202020204" pitchFamily="34" charset="0"/>
              <a:buChar char="•"/>
            </a:pPr>
            <a:r>
              <a:rPr lang="en-US" dirty="0">
                <a:solidFill>
                  <a:schemeClr val="bg1"/>
                </a:solidFill>
              </a:rPr>
              <a:t>Consumption of electricity/equipment</a:t>
            </a:r>
          </a:p>
          <a:p>
            <a:pPr marL="285750" indent="-285750">
              <a:buFont typeface="Arial" panose="020B0604020202020204" pitchFamily="34" charset="0"/>
              <a:buChar char="•"/>
            </a:pPr>
            <a:r>
              <a:rPr lang="en-US" dirty="0">
                <a:solidFill>
                  <a:schemeClr val="bg1"/>
                </a:solidFill>
              </a:rPr>
              <a:t>Concentration of Mining Companies</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9744587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85C7F-B0B0-469B-90F6-DE0A18552362}"/>
              </a:ext>
            </a:extLst>
          </p:cNvPr>
          <p:cNvSpPr>
            <a:spLocks noGrp="1"/>
          </p:cNvSpPr>
          <p:nvPr>
            <p:ph type="sldNum" sz="quarter" idx="12"/>
          </p:nvPr>
        </p:nvSpPr>
        <p:spPr/>
        <p:txBody>
          <a:bodyPr/>
          <a:lstStyle/>
          <a:p>
            <a:fld id="{0FE668FC-D787-4060-A729-F4751559212A}" type="slidenum">
              <a:rPr lang="zh-CN" altLang="en-US" smtClean="0"/>
              <a:t>22</a:t>
            </a:fld>
            <a:endParaRPr lang="zh-CN" altLang="en-US"/>
          </a:p>
        </p:txBody>
      </p:sp>
      <p:sp>
        <p:nvSpPr>
          <p:cNvPr id="3" name="TextBox 2">
            <a:extLst>
              <a:ext uri="{FF2B5EF4-FFF2-40B4-BE49-F238E27FC236}">
                <a16:creationId xmlns:a16="http://schemas.microsoft.com/office/drawing/2014/main" id="{C06E9D69-429D-41B0-8340-9BDC0FFBD996}"/>
              </a:ext>
            </a:extLst>
          </p:cNvPr>
          <p:cNvSpPr txBox="1"/>
          <p:nvPr/>
        </p:nvSpPr>
        <p:spPr>
          <a:xfrm>
            <a:off x="542039" y="417306"/>
            <a:ext cx="4864231" cy="553998"/>
          </a:xfrm>
          <a:prstGeom prst="rect">
            <a:avLst/>
          </a:prstGeom>
          <a:noFill/>
        </p:spPr>
        <p:txBody>
          <a:bodyPr wrap="square" rtlCol="0">
            <a:spAutoFit/>
          </a:bodyPr>
          <a:lstStyle/>
          <a:p>
            <a:r>
              <a:rPr lang="zh-CN" altLang="en-US" sz="3000" dirty="0">
                <a:solidFill>
                  <a:schemeClr val="bg1"/>
                </a:solidFill>
              </a:rPr>
              <a:t>⑤  </a:t>
            </a:r>
            <a:r>
              <a:rPr lang="en-US" sz="3000" dirty="0">
                <a:solidFill>
                  <a:schemeClr val="bg1"/>
                </a:solidFill>
              </a:rPr>
              <a:t>Opinions</a:t>
            </a:r>
          </a:p>
        </p:txBody>
      </p:sp>
      <p:sp>
        <p:nvSpPr>
          <p:cNvPr id="5" name="TextBox 4">
            <a:extLst>
              <a:ext uri="{FF2B5EF4-FFF2-40B4-BE49-F238E27FC236}">
                <a16:creationId xmlns:a16="http://schemas.microsoft.com/office/drawing/2014/main" id="{1BF1B8C0-7DB2-43C0-85A0-DE6D6D2A1609}"/>
              </a:ext>
            </a:extLst>
          </p:cNvPr>
          <p:cNvSpPr txBox="1"/>
          <p:nvPr/>
        </p:nvSpPr>
        <p:spPr>
          <a:xfrm>
            <a:off x="320510" y="1630836"/>
            <a:ext cx="5769204"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Masterpiece:</a:t>
            </a:r>
          </a:p>
          <a:p>
            <a:pPr marL="742950" lvl="1" indent="-285750">
              <a:buFont typeface="Arial" panose="020B0604020202020204" pitchFamily="34" charset="0"/>
              <a:buChar char="•"/>
            </a:pPr>
            <a:r>
              <a:rPr lang="en-US" dirty="0">
                <a:solidFill>
                  <a:schemeClr val="bg1"/>
                </a:solidFill>
              </a:rPr>
              <a:t>Straightforward </a:t>
            </a:r>
          </a:p>
          <a:p>
            <a:pPr marL="742950" lvl="1" indent="-285750">
              <a:buFont typeface="Arial" panose="020B0604020202020204" pitchFamily="34" charset="0"/>
              <a:buChar char="•"/>
            </a:pPr>
            <a:r>
              <a:rPr lang="en-US" dirty="0">
                <a:solidFill>
                  <a:schemeClr val="bg1"/>
                </a:solidFill>
              </a:rPr>
              <a:t>Instructive</a:t>
            </a:r>
          </a:p>
          <a:p>
            <a:pPr marL="742950" lvl="1" indent="-285750">
              <a:buFont typeface="Arial" panose="020B0604020202020204" pitchFamily="34" charset="0"/>
              <a:buChar char="•"/>
            </a:pPr>
            <a:r>
              <a:rPr lang="en-US" dirty="0">
                <a:solidFill>
                  <a:schemeClr val="bg1"/>
                </a:solidFill>
              </a:rPr>
              <a:t>Concise: only 9 pages</a:t>
            </a:r>
          </a:p>
          <a:p>
            <a:pPr marL="285750" indent="-285750">
              <a:buFont typeface="Arial" panose="020B0604020202020204" pitchFamily="34" charset="0"/>
              <a:buChar char="•"/>
            </a:pPr>
            <a:r>
              <a:rPr lang="en-US" dirty="0">
                <a:solidFill>
                  <a:schemeClr val="bg1"/>
                </a:solidFill>
              </a:rPr>
              <a:t>Great a start to learn Blockchain technology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
        <p:nvSpPr>
          <p:cNvPr id="6" name="TextBox 5">
            <a:extLst>
              <a:ext uri="{FF2B5EF4-FFF2-40B4-BE49-F238E27FC236}">
                <a16:creationId xmlns:a16="http://schemas.microsoft.com/office/drawing/2014/main" id="{309D9BB6-DEF5-4CFA-95A1-5102D5D74165}"/>
              </a:ext>
            </a:extLst>
          </p:cNvPr>
          <p:cNvSpPr txBox="1"/>
          <p:nvPr/>
        </p:nvSpPr>
        <p:spPr>
          <a:xfrm>
            <a:off x="320510" y="3487916"/>
            <a:ext cx="5307290" cy="923330"/>
          </a:xfrm>
          <a:prstGeom prst="rect">
            <a:avLst/>
          </a:prstGeom>
          <a:noFill/>
        </p:spPr>
        <p:txBody>
          <a:bodyPr wrap="square" rtlCol="0">
            <a:spAutoFit/>
          </a:bodyPr>
          <a:lstStyle/>
          <a:p>
            <a:r>
              <a:rPr lang="en-US" dirty="0">
                <a:solidFill>
                  <a:schemeClr val="bg1"/>
                </a:solidFill>
              </a:rPr>
              <a:t>However,</a:t>
            </a:r>
          </a:p>
          <a:p>
            <a:pPr marL="285750" indent="-285750">
              <a:buFont typeface="Arial" panose="020B0604020202020204" pitchFamily="34" charset="0"/>
              <a:buChar char="•"/>
            </a:pPr>
            <a:r>
              <a:rPr lang="en-US" dirty="0">
                <a:solidFill>
                  <a:schemeClr val="bg1"/>
                </a:solidFill>
              </a:rPr>
              <a:t>This paper is not self-contained</a:t>
            </a:r>
          </a:p>
          <a:p>
            <a:pPr marL="285750" indent="-285750">
              <a:buFont typeface="Arial" panose="020B0604020202020204" pitchFamily="34" charset="0"/>
              <a:buChar char="•"/>
            </a:pPr>
            <a:r>
              <a:rPr lang="en-US" dirty="0">
                <a:solidFill>
                  <a:schemeClr val="bg1"/>
                </a:solidFill>
              </a:rPr>
              <a:t>So you have to some research on your own</a:t>
            </a:r>
          </a:p>
        </p:txBody>
      </p:sp>
      <p:sp>
        <p:nvSpPr>
          <p:cNvPr id="9" name="TextBox 8">
            <a:extLst>
              <a:ext uri="{FF2B5EF4-FFF2-40B4-BE49-F238E27FC236}">
                <a16:creationId xmlns:a16="http://schemas.microsoft.com/office/drawing/2014/main" id="{9DB77391-90CE-4098-99BF-CAC766E3F732}"/>
              </a:ext>
            </a:extLst>
          </p:cNvPr>
          <p:cNvSpPr txBox="1"/>
          <p:nvPr/>
        </p:nvSpPr>
        <p:spPr>
          <a:xfrm>
            <a:off x="320510" y="4798243"/>
            <a:ext cx="4336331" cy="1754326"/>
          </a:xfrm>
          <a:prstGeom prst="rect">
            <a:avLst/>
          </a:prstGeom>
          <a:noFill/>
        </p:spPr>
        <p:txBody>
          <a:bodyPr wrap="square" rtlCol="0">
            <a:spAutoFit/>
          </a:bodyPr>
          <a:lstStyle/>
          <a:p>
            <a:r>
              <a:rPr lang="en-US" dirty="0">
                <a:solidFill>
                  <a:schemeClr val="bg1"/>
                </a:solidFill>
              </a:rPr>
              <a:t>Other issues:</a:t>
            </a:r>
          </a:p>
          <a:p>
            <a:pPr marL="285750" indent="-285750">
              <a:buFont typeface="Arial" panose="020B0604020202020204" pitchFamily="34" charset="0"/>
              <a:buChar char="•"/>
            </a:pPr>
            <a:r>
              <a:rPr lang="en-US" dirty="0">
                <a:solidFill>
                  <a:schemeClr val="bg1"/>
                </a:solidFill>
              </a:rPr>
              <a:t>Money laundry</a:t>
            </a:r>
          </a:p>
          <a:p>
            <a:pPr marL="285750" indent="-285750">
              <a:buFont typeface="Arial" panose="020B0604020202020204" pitchFamily="34" charset="0"/>
              <a:buChar char="•"/>
            </a:pPr>
            <a:r>
              <a:rPr lang="en-US" dirty="0">
                <a:solidFill>
                  <a:schemeClr val="bg1"/>
                </a:solidFill>
              </a:rPr>
              <a:t>Consumption of electricity/equipment: 0.2% in 2018, 0.3% in 2019</a:t>
            </a:r>
          </a:p>
          <a:p>
            <a:pPr marL="285750" indent="-285750">
              <a:buFont typeface="Arial" panose="020B0604020202020204" pitchFamily="34" charset="0"/>
              <a:buChar char="•"/>
            </a:pPr>
            <a:r>
              <a:rPr lang="en-US" dirty="0">
                <a:solidFill>
                  <a:schemeClr val="bg1"/>
                </a:solidFill>
              </a:rPr>
              <a:t>Concentration of Mining Companies</a:t>
            </a:r>
          </a:p>
          <a:p>
            <a:pPr marL="285750" indent="-285750">
              <a:buFont typeface="Arial" panose="020B0604020202020204" pitchFamily="34" charset="0"/>
              <a:buChar char="•"/>
            </a:pPr>
            <a:endParaRPr lang="en-US" dirty="0">
              <a:solidFill>
                <a:schemeClr val="bg1"/>
              </a:solidFill>
            </a:endParaRPr>
          </a:p>
        </p:txBody>
      </p:sp>
      <p:pic>
        <p:nvPicPr>
          <p:cNvPr id="12" name="Picture 11" descr="A screenshot of a cell phone&#10;&#10;Description automatically generated">
            <a:extLst>
              <a:ext uri="{FF2B5EF4-FFF2-40B4-BE49-F238E27FC236}">
                <a16:creationId xmlns:a16="http://schemas.microsoft.com/office/drawing/2014/main" id="{1BCB119C-2928-4DD7-A753-9E889F3D3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542" y="1093853"/>
            <a:ext cx="6059258" cy="4355092"/>
          </a:xfrm>
          <a:prstGeom prst="rect">
            <a:avLst/>
          </a:prstGeom>
        </p:spPr>
      </p:pic>
    </p:spTree>
    <p:extLst>
      <p:ext uri="{BB962C8B-B14F-4D97-AF65-F5344CB8AC3E}">
        <p14:creationId xmlns:p14="http://schemas.microsoft.com/office/powerpoint/2010/main" val="39270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E85C7F-B0B0-469B-90F6-DE0A18552362}"/>
              </a:ext>
            </a:extLst>
          </p:cNvPr>
          <p:cNvSpPr>
            <a:spLocks noGrp="1"/>
          </p:cNvSpPr>
          <p:nvPr>
            <p:ph type="sldNum" sz="quarter" idx="12"/>
          </p:nvPr>
        </p:nvSpPr>
        <p:spPr/>
        <p:txBody>
          <a:bodyPr/>
          <a:lstStyle/>
          <a:p>
            <a:fld id="{0FE668FC-D787-4060-A729-F4751559212A}" type="slidenum">
              <a:rPr lang="zh-CN" altLang="en-US" smtClean="0"/>
              <a:t>23</a:t>
            </a:fld>
            <a:endParaRPr lang="zh-CN" altLang="en-US"/>
          </a:p>
        </p:txBody>
      </p:sp>
      <p:sp>
        <p:nvSpPr>
          <p:cNvPr id="3" name="TextBox 2">
            <a:extLst>
              <a:ext uri="{FF2B5EF4-FFF2-40B4-BE49-F238E27FC236}">
                <a16:creationId xmlns:a16="http://schemas.microsoft.com/office/drawing/2014/main" id="{C06E9D69-429D-41B0-8340-9BDC0FFBD996}"/>
              </a:ext>
            </a:extLst>
          </p:cNvPr>
          <p:cNvSpPr txBox="1"/>
          <p:nvPr/>
        </p:nvSpPr>
        <p:spPr>
          <a:xfrm>
            <a:off x="542039" y="417306"/>
            <a:ext cx="4864231" cy="553998"/>
          </a:xfrm>
          <a:prstGeom prst="rect">
            <a:avLst/>
          </a:prstGeom>
          <a:noFill/>
        </p:spPr>
        <p:txBody>
          <a:bodyPr wrap="square" rtlCol="0">
            <a:spAutoFit/>
          </a:bodyPr>
          <a:lstStyle/>
          <a:p>
            <a:r>
              <a:rPr lang="zh-CN" altLang="en-US" sz="3000" dirty="0">
                <a:solidFill>
                  <a:schemeClr val="bg1"/>
                </a:solidFill>
              </a:rPr>
              <a:t>⑤  </a:t>
            </a:r>
            <a:r>
              <a:rPr lang="en-US" sz="3000" dirty="0">
                <a:solidFill>
                  <a:schemeClr val="bg1"/>
                </a:solidFill>
              </a:rPr>
              <a:t>Opinions</a:t>
            </a:r>
          </a:p>
        </p:txBody>
      </p:sp>
      <p:pic>
        <p:nvPicPr>
          <p:cNvPr id="8" name="Picture 7">
            <a:extLst>
              <a:ext uri="{FF2B5EF4-FFF2-40B4-BE49-F238E27FC236}">
                <a16:creationId xmlns:a16="http://schemas.microsoft.com/office/drawing/2014/main" id="{1334D104-9116-4E4E-8431-2742E0FE9E40}"/>
              </a:ext>
            </a:extLst>
          </p:cNvPr>
          <p:cNvPicPr>
            <a:picLocks noChangeAspect="1"/>
          </p:cNvPicPr>
          <p:nvPr/>
        </p:nvPicPr>
        <p:blipFill>
          <a:blip r:embed="rId3"/>
          <a:stretch>
            <a:fillRect/>
          </a:stretch>
        </p:blipFill>
        <p:spPr>
          <a:xfrm>
            <a:off x="5015060" y="1006482"/>
            <a:ext cx="6757719" cy="4433587"/>
          </a:xfrm>
          <a:prstGeom prst="rect">
            <a:avLst/>
          </a:prstGeom>
        </p:spPr>
      </p:pic>
      <p:sp>
        <p:nvSpPr>
          <p:cNvPr id="9" name="TextBox 8">
            <a:extLst>
              <a:ext uri="{FF2B5EF4-FFF2-40B4-BE49-F238E27FC236}">
                <a16:creationId xmlns:a16="http://schemas.microsoft.com/office/drawing/2014/main" id="{9DB77391-90CE-4098-99BF-CAC766E3F732}"/>
              </a:ext>
            </a:extLst>
          </p:cNvPr>
          <p:cNvSpPr txBox="1"/>
          <p:nvPr/>
        </p:nvSpPr>
        <p:spPr>
          <a:xfrm>
            <a:off x="542039" y="1102936"/>
            <a:ext cx="4336331" cy="1477328"/>
          </a:xfrm>
          <a:prstGeom prst="rect">
            <a:avLst/>
          </a:prstGeom>
          <a:noFill/>
        </p:spPr>
        <p:txBody>
          <a:bodyPr wrap="square" rtlCol="0">
            <a:spAutoFit/>
          </a:bodyPr>
          <a:lstStyle/>
          <a:p>
            <a:r>
              <a:rPr lang="en-US" dirty="0">
                <a:solidFill>
                  <a:schemeClr val="bg1"/>
                </a:solidFill>
              </a:rPr>
              <a:t>Other issues:</a:t>
            </a:r>
          </a:p>
          <a:p>
            <a:pPr marL="285750" indent="-285750">
              <a:buFont typeface="Arial" panose="020B0604020202020204" pitchFamily="34" charset="0"/>
              <a:buChar char="•"/>
            </a:pPr>
            <a:r>
              <a:rPr lang="en-US" dirty="0">
                <a:solidFill>
                  <a:schemeClr val="bg1"/>
                </a:solidFill>
              </a:rPr>
              <a:t>Money laundry</a:t>
            </a:r>
          </a:p>
          <a:p>
            <a:pPr marL="285750" indent="-285750">
              <a:buFont typeface="Arial" panose="020B0604020202020204" pitchFamily="34" charset="0"/>
              <a:buChar char="•"/>
            </a:pPr>
            <a:r>
              <a:rPr lang="en-US" dirty="0">
                <a:solidFill>
                  <a:schemeClr val="bg1"/>
                </a:solidFill>
              </a:rPr>
              <a:t>Consumption of electricity/equipment</a:t>
            </a:r>
          </a:p>
          <a:p>
            <a:pPr marL="285750" indent="-285750">
              <a:buFont typeface="Arial" panose="020B0604020202020204" pitchFamily="34" charset="0"/>
              <a:buChar char="•"/>
            </a:pPr>
            <a:r>
              <a:rPr lang="en-US" dirty="0">
                <a:solidFill>
                  <a:schemeClr val="bg1"/>
                </a:solidFill>
              </a:rPr>
              <a:t>Concentration of Mining Companies</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724485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A46F2-621E-4023-A477-AC16DA1C366B}"/>
              </a:ext>
            </a:extLst>
          </p:cNvPr>
          <p:cNvSpPr>
            <a:spLocks noGrp="1"/>
          </p:cNvSpPr>
          <p:nvPr>
            <p:ph type="sldNum" sz="quarter" idx="12"/>
          </p:nvPr>
        </p:nvSpPr>
        <p:spPr/>
        <p:txBody>
          <a:bodyPr/>
          <a:lstStyle/>
          <a:p>
            <a:fld id="{0FE668FC-D787-4060-A729-F4751559212A}" type="slidenum">
              <a:rPr lang="zh-CN" altLang="en-US" smtClean="0"/>
              <a:t>24</a:t>
            </a:fld>
            <a:endParaRPr lang="zh-CN" altLang="en-US"/>
          </a:p>
        </p:txBody>
      </p:sp>
      <p:sp>
        <p:nvSpPr>
          <p:cNvPr id="3" name="TextBox 2">
            <a:extLst>
              <a:ext uri="{FF2B5EF4-FFF2-40B4-BE49-F238E27FC236}">
                <a16:creationId xmlns:a16="http://schemas.microsoft.com/office/drawing/2014/main" id="{01063F59-AC6B-4C9B-A829-E9E2E32D0AA8}"/>
              </a:ext>
            </a:extLst>
          </p:cNvPr>
          <p:cNvSpPr txBox="1"/>
          <p:nvPr/>
        </p:nvSpPr>
        <p:spPr>
          <a:xfrm>
            <a:off x="612742" y="527901"/>
            <a:ext cx="2658359" cy="461665"/>
          </a:xfrm>
          <a:prstGeom prst="rect">
            <a:avLst/>
          </a:prstGeom>
          <a:noFill/>
        </p:spPr>
        <p:txBody>
          <a:bodyPr wrap="square" rtlCol="0">
            <a:spAutoFit/>
          </a:bodyPr>
          <a:lstStyle/>
          <a:p>
            <a:r>
              <a:rPr lang="en-US" sz="2400" dirty="0">
                <a:solidFill>
                  <a:schemeClr val="bg1"/>
                </a:solidFill>
              </a:rPr>
              <a:t>Citations</a:t>
            </a:r>
          </a:p>
        </p:txBody>
      </p:sp>
      <p:sp>
        <p:nvSpPr>
          <p:cNvPr id="4" name="TextBox 3">
            <a:extLst>
              <a:ext uri="{FF2B5EF4-FFF2-40B4-BE49-F238E27FC236}">
                <a16:creationId xmlns:a16="http://schemas.microsoft.com/office/drawing/2014/main" id="{845C523D-9880-4E5D-9441-B9BA6A97E167}"/>
              </a:ext>
            </a:extLst>
          </p:cNvPr>
          <p:cNvSpPr txBox="1"/>
          <p:nvPr/>
        </p:nvSpPr>
        <p:spPr>
          <a:xfrm>
            <a:off x="782425" y="1168924"/>
            <a:ext cx="10114961"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hlinkClick r:id="rId2">
                  <a:extLst>
                    <a:ext uri="{A12FA001-AC4F-418D-AE19-62706E023703}">
                      <ahyp:hlinkClr xmlns:ahyp="http://schemas.microsoft.com/office/drawing/2018/hyperlinkcolor" val="tx"/>
                    </a:ext>
                  </a:extLst>
                </a:hlinkClick>
              </a:rPr>
              <a:t>https://www.investopedia.com/terms/d/doublespending.asp</a:t>
            </a:r>
            <a:endParaRPr lang="en-US" dirty="0">
              <a:solidFill>
                <a:schemeClr val="bg1"/>
              </a:solidFill>
            </a:endParaRPr>
          </a:p>
          <a:p>
            <a:pPr marL="285750" indent="-285750">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https://www.investopedia.com/terms/h/hash.asp</a:t>
            </a:r>
            <a:endParaRPr lang="en-US" dirty="0">
              <a:solidFill>
                <a:schemeClr val="bg1"/>
              </a:solidFill>
            </a:endParaRPr>
          </a:p>
          <a:p>
            <a:pPr marL="285750" indent="-285750">
              <a:buFont typeface="Arial" panose="020B0604020202020204" pitchFamily="34" charset="0"/>
              <a:buChar char="•"/>
            </a:pPr>
            <a:r>
              <a:rPr lang="en-US" dirty="0">
                <a:solidFill>
                  <a:schemeClr val="bg1"/>
                </a:solidFill>
                <a:hlinkClick r:id="rId4">
                  <a:extLst>
                    <a:ext uri="{A12FA001-AC4F-418D-AE19-62706E023703}">
                      <ahyp:hlinkClr xmlns:ahyp="http://schemas.microsoft.com/office/drawing/2018/hyperlinkcolor" val="tx"/>
                    </a:ext>
                  </a:extLst>
                </a:hlinkClick>
              </a:rPr>
              <a:t>https://coinsutra.com/bitcoin-private-key/</a:t>
            </a:r>
            <a:endParaRPr lang="en-US" dirty="0">
              <a:solidFill>
                <a:schemeClr val="bg1"/>
              </a:solidFill>
            </a:endParaRPr>
          </a:p>
          <a:p>
            <a:pPr marL="285750" indent="-285750">
              <a:buFont typeface="Arial" panose="020B0604020202020204" pitchFamily="34" charset="0"/>
              <a:buChar char="•"/>
            </a:pPr>
            <a:r>
              <a:rPr lang="en-US" dirty="0">
                <a:solidFill>
                  <a:schemeClr val="bg1"/>
                </a:solidFill>
                <a:hlinkClick r:id="rId5">
                  <a:extLst>
                    <a:ext uri="{A12FA001-AC4F-418D-AE19-62706E023703}">
                      <ahyp:hlinkClr xmlns:ahyp="http://schemas.microsoft.com/office/drawing/2018/hyperlinkcolor" val="tx"/>
                    </a:ext>
                  </a:extLst>
                </a:hlinkClick>
              </a:rPr>
              <a:t>https://en.bitcoin.it/wiki/Nonce</a:t>
            </a:r>
            <a:endParaRPr lang="en-US" dirty="0">
              <a:solidFill>
                <a:schemeClr val="bg1"/>
              </a:solidFill>
            </a:endParaRPr>
          </a:p>
          <a:p>
            <a:pPr marL="285750" indent="-285750">
              <a:buFont typeface="Arial" panose="020B0604020202020204" pitchFamily="34" charset="0"/>
              <a:buChar char="•"/>
            </a:pPr>
            <a:r>
              <a:rPr lang="en-US" dirty="0">
                <a:solidFill>
                  <a:schemeClr val="bg1"/>
                </a:solidFill>
                <a:hlinkClick r:id="rId6">
                  <a:extLst>
                    <a:ext uri="{A12FA001-AC4F-418D-AE19-62706E023703}">
                      <ahyp:hlinkClr xmlns:ahyp="http://schemas.microsoft.com/office/drawing/2018/hyperlinkcolor" val="tx"/>
                    </a:ext>
                  </a:extLst>
                </a:hlinkClick>
              </a:rPr>
              <a:t>https://btc.com/stats/pool</a:t>
            </a: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5498136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67574" y="2077772"/>
            <a:ext cx="1505540" cy="2339102"/>
          </a:xfrm>
          <a:prstGeom prst="rect">
            <a:avLst/>
          </a:prstGeom>
          <a:noFill/>
        </p:spPr>
        <p:txBody>
          <a:bodyPr wrap="none" rtlCol="0">
            <a:spAutoFit/>
          </a:bodyPr>
          <a:lstStyle/>
          <a:p>
            <a:r>
              <a:rPr lang="en-US" altLang="zh-CN" sz="146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01</a:t>
            </a:r>
            <a:endParaRPr lang="zh-CN" altLang="en-US" sz="146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
        <p:nvSpPr>
          <p:cNvPr id="5" name="TextBox 3"/>
          <p:cNvSpPr txBox="1"/>
          <p:nvPr/>
        </p:nvSpPr>
        <p:spPr>
          <a:xfrm>
            <a:off x="4541590" y="2329120"/>
            <a:ext cx="4145045" cy="923330"/>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Background</a:t>
            </a:r>
            <a:endParaRPr lang="en-US" sz="54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680805" y="3252450"/>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171217" y="2198196"/>
            <a:ext cx="2098254" cy="2098254"/>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25000" t="48333"/>
          <a:stretch>
            <a:fillRect/>
          </a:stretch>
        </p:blipFill>
        <p:spPr>
          <a:xfrm>
            <a:off x="3751576" y="4110622"/>
            <a:ext cx="8529324" cy="2937878"/>
          </a:xfrm>
          <a:prstGeom prst="rect">
            <a:avLst/>
          </a:prstGeom>
        </p:spPr>
      </p:pic>
    </p:spTree>
    <p:extLst>
      <p:ext uri="{BB962C8B-B14F-4D97-AF65-F5344CB8AC3E}">
        <p14:creationId xmlns:p14="http://schemas.microsoft.com/office/powerpoint/2010/main" val="155153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900" fill="hold"/>
                                        <p:tgtEl>
                                          <p:spTgt spid="4"/>
                                        </p:tgtEl>
                                        <p:attrNameLst>
                                          <p:attrName>ppt_w</p:attrName>
                                        </p:attrNameLst>
                                      </p:cBhvr>
                                      <p:tavLst>
                                        <p:tav tm="0">
                                          <p:val>
                                            <p:fltVal val="0"/>
                                          </p:val>
                                        </p:tav>
                                        <p:tav tm="100000">
                                          <p:val>
                                            <p:strVal val="#ppt_w"/>
                                          </p:val>
                                        </p:tav>
                                      </p:tavLst>
                                    </p:anim>
                                    <p:anim calcmode="lin" valueType="num">
                                      <p:cBhvr>
                                        <p:cTn id="8" dur="1900" fill="hold"/>
                                        <p:tgtEl>
                                          <p:spTgt spid="4"/>
                                        </p:tgtEl>
                                        <p:attrNameLst>
                                          <p:attrName>ppt_h</p:attrName>
                                        </p:attrNameLst>
                                      </p:cBhvr>
                                      <p:tavLst>
                                        <p:tav tm="0">
                                          <p:val>
                                            <p:fltVal val="0"/>
                                          </p:val>
                                        </p:tav>
                                        <p:tav tm="100000">
                                          <p:val>
                                            <p:strVal val="#ppt_h"/>
                                          </p:val>
                                        </p:tav>
                                      </p:tavLst>
                                    </p:anim>
                                    <p:animEffect transition="in" filter="fade">
                                      <p:cBhvr>
                                        <p:cTn id="9" dur="1900"/>
                                        <p:tgtEl>
                                          <p:spTgt spid="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par>
                          <p:cTn id="13" fill="hold" nodeType="afterGroup">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300" fill="hold"/>
                                        <p:tgtEl>
                                          <p:spTgt spid="5"/>
                                        </p:tgtEl>
                                        <p:attrNameLst>
                                          <p:attrName>ppt_w</p:attrName>
                                        </p:attrNameLst>
                                      </p:cBhvr>
                                      <p:tavLst>
                                        <p:tav tm="0">
                                          <p:val>
                                            <p:fltVal val="0"/>
                                          </p:val>
                                        </p:tav>
                                        <p:tav tm="100000">
                                          <p:val>
                                            <p:strVal val="#ppt_w"/>
                                          </p:val>
                                        </p:tav>
                                      </p:tavLst>
                                    </p:anim>
                                    <p:anim calcmode="lin" valueType="num">
                                      <p:cBhvr>
                                        <p:cTn id="17" dur="1300" fill="hold"/>
                                        <p:tgtEl>
                                          <p:spTgt spid="5"/>
                                        </p:tgtEl>
                                        <p:attrNameLst>
                                          <p:attrName>ppt_h</p:attrName>
                                        </p:attrNameLst>
                                      </p:cBhvr>
                                      <p:tavLst>
                                        <p:tav tm="0">
                                          <p:val>
                                            <p:fltVal val="0"/>
                                          </p:val>
                                        </p:tav>
                                        <p:tav tm="100000">
                                          <p:val>
                                            <p:strVal val="#ppt_h"/>
                                          </p:val>
                                        </p:tav>
                                      </p:tavLst>
                                    </p:anim>
                                    <p:animEffect transition="in" filter="fade">
                                      <p:cBhvr>
                                        <p:cTn id="18" dur="13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B995E-6E06-4502-9F0E-C5B5BED79D58}"/>
              </a:ext>
            </a:extLst>
          </p:cNvPr>
          <p:cNvSpPr txBox="1"/>
          <p:nvPr/>
        </p:nvSpPr>
        <p:spPr>
          <a:xfrm>
            <a:off x="1504949" y="285750"/>
            <a:ext cx="4467226" cy="461665"/>
          </a:xfrm>
          <a:prstGeom prst="rect">
            <a:avLst/>
          </a:prstGeom>
          <a:noFill/>
        </p:spPr>
        <p:txBody>
          <a:bodyPr wrap="square" rtlCol="0">
            <a:spAutoFit/>
          </a:bodyPr>
          <a:lstStyle/>
          <a:p>
            <a:r>
              <a:rPr lang="en-US" sz="2400" dirty="0">
                <a:solidFill>
                  <a:schemeClr val="bg1"/>
                </a:solidFill>
                <a:latin typeface="微软雅黑" panose="020B0503020204020204" pitchFamily="34" charset="-122"/>
                <a:ea typeface="微软雅黑" panose="020B0503020204020204" pitchFamily="34" charset="-122"/>
              </a:rPr>
              <a:t>Background</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Personal Story</a:t>
            </a:r>
            <a:endParaRPr lang="en-US" sz="2400" dirty="0">
              <a:solidFill>
                <a:schemeClr val="bg1"/>
              </a:solidFill>
              <a:latin typeface="微软雅黑" panose="020B0503020204020204" pitchFamily="34" charset="-122"/>
              <a:ea typeface="微软雅黑" panose="020B0503020204020204" pitchFamily="34" charset="-122"/>
            </a:endParaRPr>
          </a:p>
        </p:txBody>
      </p:sp>
      <p:pic>
        <p:nvPicPr>
          <p:cNvPr id="9" name="Picture 8">
            <a:extLst>
              <a:ext uri="{FF2B5EF4-FFF2-40B4-BE49-F238E27FC236}">
                <a16:creationId xmlns:a16="http://schemas.microsoft.com/office/drawing/2014/main" id="{38796579-3B6D-4C67-BD50-A49226438266}"/>
              </a:ext>
            </a:extLst>
          </p:cNvPr>
          <p:cNvPicPr>
            <a:picLocks noChangeAspect="1"/>
          </p:cNvPicPr>
          <p:nvPr/>
        </p:nvPicPr>
        <p:blipFill>
          <a:blip r:embed="rId2"/>
          <a:stretch>
            <a:fillRect/>
          </a:stretch>
        </p:blipFill>
        <p:spPr>
          <a:xfrm>
            <a:off x="450916" y="1228529"/>
            <a:ext cx="8839200" cy="4972050"/>
          </a:xfrm>
          <a:prstGeom prst="rect">
            <a:avLst/>
          </a:prstGeom>
          <a:ln>
            <a:noFill/>
          </a:ln>
          <a:effectLst>
            <a:softEdge rad="112500"/>
          </a:effectLst>
        </p:spPr>
      </p:pic>
      <p:cxnSp>
        <p:nvCxnSpPr>
          <p:cNvPr id="4" name="Straight Arrow Connector 3">
            <a:extLst>
              <a:ext uri="{FF2B5EF4-FFF2-40B4-BE49-F238E27FC236}">
                <a16:creationId xmlns:a16="http://schemas.microsoft.com/office/drawing/2014/main" id="{C8ACDF5A-BB8F-46D2-A5B9-1EC4C9F31AFF}"/>
              </a:ext>
            </a:extLst>
          </p:cNvPr>
          <p:cNvCxnSpPr/>
          <p:nvPr/>
        </p:nvCxnSpPr>
        <p:spPr>
          <a:xfrm>
            <a:off x="5891752" y="2816730"/>
            <a:ext cx="1027522" cy="443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3EABDD-D87C-4212-B728-E5E7226F65F8}"/>
              </a:ext>
            </a:extLst>
          </p:cNvPr>
          <p:cNvSpPr txBox="1"/>
          <p:nvPr/>
        </p:nvSpPr>
        <p:spPr>
          <a:xfrm>
            <a:off x="4798243" y="2170399"/>
            <a:ext cx="2375554" cy="646331"/>
          </a:xfrm>
          <a:prstGeom prst="rect">
            <a:avLst/>
          </a:prstGeom>
          <a:noFill/>
        </p:spPr>
        <p:txBody>
          <a:bodyPr wrap="square" rtlCol="0">
            <a:spAutoFit/>
          </a:bodyPr>
          <a:lstStyle/>
          <a:p>
            <a:r>
              <a:rPr lang="en-US" altLang="zh-CN" dirty="0"/>
              <a:t>Time to purchase mining machines</a:t>
            </a:r>
            <a:endParaRPr lang="en-US" dirty="0"/>
          </a:p>
        </p:txBody>
      </p:sp>
      <p:cxnSp>
        <p:nvCxnSpPr>
          <p:cNvPr id="11" name="Straight Arrow Connector 10">
            <a:extLst>
              <a:ext uri="{FF2B5EF4-FFF2-40B4-BE49-F238E27FC236}">
                <a16:creationId xmlns:a16="http://schemas.microsoft.com/office/drawing/2014/main" id="{CA9DC6FD-5092-4B80-8527-BD52956A89A2}"/>
              </a:ext>
            </a:extLst>
          </p:cNvPr>
          <p:cNvCxnSpPr>
            <a:cxnSpLocks/>
          </p:cNvCxnSpPr>
          <p:nvPr/>
        </p:nvCxnSpPr>
        <p:spPr>
          <a:xfrm flipH="1">
            <a:off x="7060675" y="3038259"/>
            <a:ext cx="471341" cy="6381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B9F770F-E87A-4535-83A5-A1A550F85902}"/>
              </a:ext>
            </a:extLst>
          </p:cNvPr>
          <p:cNvSpPr txBox="1"/>
          <p:nvPr/>
        </p:nvSpPr>
        <p:spPr>
          <a:xfrm>
            <a:off x="6825006" y="2611152"/>
            <a:ext cx="2375554" cy="369332"/>
          </a:xfrm>
          <a:prstGeom prst="rect">
            <a:avLst/>
          </a:prstGeom>
          <a:noFill/>
        </p:spPr>
        <p:txBody>
          <a:bodyPr wrap="square" rtlCol="0">
            <a:spAutoFit/>
          </a:bodyPr>
          <a:lstStyle/>
          <a:p>
            <a:r>
              <a:rPr lang="en-US" altLang="zh-CN" dirty="0"/>
              <a:t>Time to start mining</a:t>
            </a:r>
            <a:endParaRPr lang="en-US" dirty="0"/>
          </a:p>
        </p:txBody>
      </p:sp>
      <p:sp>
        <p:nvSpPr>
          <p:cNvPr id="15" name="TextBox 14">
            <a:extLst>
              <a:ext uri="{FF2B5EF4-FFF2-40B4-BE49-F238E27FC236}">
                <a16:creationId xmlns:a16="http://schemas.microsoft.com/office/drawing/2014/main" id="{CB867862-1E11-4458-B8B8-6DC701545D8C}"/>
              </a:ext>
            </a:extLst>
          </p:cNvPr>
          <p:cNvSpPr txBox="1"/>
          <p:nvPr/>
        </p:nvSpPr>
        <p:spPr>
          <a:xfrm>
            <a:off x="6749177" y="5442141"/>
            <a:ext cx="1821690" cy="371996"/>
          </a:xfrm>
          <a:prstGeom prst="rect">
            <a:avLst/>
          </a:prstGeom>
          <a:noFill/>
        </p:spPr>
        <p:txBody>
          <a:bodyPr wrap="square" rtlCol="0">
            <a:spAutoFit/>
          </a:bodyPr>
          <a:lstStyle/>
          <a:p>
            <a:r>
              <a:rPr lang="en-US" altLang="zh-CN" dirty="0"/>
              <a:t>Time to quit</a:t>
            </a:r>
            <a:endParaRPr lang="en-US" dirty="0"/>
          </a:p>
        </p:txBody>
      </p:sp>
      <p:cxnSp>
        <p:nvCxnSpPr>
          <p:cNvPr id="16" name="Straight Arrow Connector 15">
            <a:extLst>
              <a:ext uri="{FF2B5EF4-FFF2-40B4-BE49-F238E27FC236}">
                <a16:creationId xmlns:a16="http://schemas.microsoft.com/office/drawing/2014/main" id="{CD84B91A-8BC0-4AA9-99E3-797BF262646D}"/>
              </a:ext>
            </a:extLst>
          </p:cNvPr>
          <p:cNvCxnSpPr>
            <a:cxnSpLocks/>
          </p:cNvCxnSpPr>
          <p:nvPr/>
        </p:nvCxnSpPr>
        <p:spPr>
          <a:xfrm flipV="1">
            <a:off x="8030852" y="5162836"/>
            <a:ext cx="290660" cy="466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FF0132-7395-4E22-B4F8-3582127EE667}"/>
              </a:ext>
            </a:extLst>
          </p:cNvPr>
          <p:cNvSpPr txBox="1"/>
          <p:nvPr/>
        </p:nvSpPr>
        <p:spPr>
          <a:xfrm>
            <a:off x="9554066" y="1684616"/>
            <a:ext cx="2375554" cy="2126864"/>
          </a:xfrm>
          <a:prstGeom prst="rect">
            <a:avLst/>
          </a:prstGeom>
          <a:noFill/>
        </p:spPr>
        <p:txBody>
          <a:bodyPr wrap="square" rtlCol="0">
            <a:spAutoFit/>
          </a:bodyPr>
          <a:lstStyle/>
          <a:p>
            <a:pPr>
              <a:lnSpc>
                <a:spcPct val="150000"/>
              </a:lnSpc>
            </a:pPr>
            <a:r>
              <a:rPr lang="en-US" dirty="0">
                <a:solidFill>
                  <a:schemeClr val="bg1"/>
                </a:solidFill>
              </a:rPr>
              <a:t>+Machines: $30,000</a:t>
            </a:r>
          </a:p>
          <a:p>
            <a:pPr>
              <a:lnSpc>
                <a:spcPct val="150000"/>
              </a:lnSpc>
            </a:pPr>
            <a:r>
              <a:rPr lang="en-US" dirty="0">
                <a:solidFill>
                  <a:schemeClr val="bg1"/>
                </a:solidFill>
              </a:rPr>
              <a:t>+Electricity: $450x12</a:t>
            </a:r>
          </a:p>
          <a:p>
            <a:pPr marL="285750" indent="-285750">
              <a:lnSpc>
                <a:spcPct val="150000"/>
              </a:lnSpc>
              <a:buFontTx/>
              <a:buChar char="-"/>
            </a:pPr>
            <a:r>
              <a:rPr lang="en-US" dirty="0">
                <a:solidFill>
                  <a:schemeClr val="bg1"/>
                </a:solidFill>
              </a:rPr>
              <a:t>Bitcoin:   $13,000</a:t>
            </a:r>
          </a:p>
          <a:p>
            <a:pPr marL="285750" indent="-285750">
              <a:lnSpc>
                <a:spcPct val="150000"/>
              </a:lnSpc>
              <a:buFontTx/>
              <a:buChar char="-"/>
            </a:pPr>
            <a:r>
              <a:rPr lang="en-US" altLang="zh-CN" dirty="0">
                <a:solidFill>
                  <a:schemeClr val="bg1"/>
                </a:solidFill>
              </a:rPr>
              <a:t>Salvage:  $15,000</a:t>
            </a:r>
            <a:endParaRPr lang="en-US" dirty="0">
              <a:solidFill>
                <a:schemeClr val="bg1"/>
              </a:solidFill>
            </a:endParaRPr>
          </a:p>
          <a:p>
            <a:pPr marL="285750" indent="-285750">
              <a:lnSpc>
                <a:spcPct val="150000"/>
              </a:lnSpc>
              <a:buFontTx/>
              <a:buChar char="-"/>
            </a:pPr>
            <a:endParaRPr lang="en-US" dirty="0">
              <a:solidFill>
                <a:schemeClr val="bg1"/>
              </a:solidFill>
            </a:endParaRPr>
          </a:p>
        </p:txBody>
      </p:sp>
      <p:cxnSp>
        <p:nvCxnSpPr>
          <p:cNvPr id="23" name="Straight Connector 22">
            <a:extLst>
              <a:ext uri="{FF2B5EF4-FFF2-40B4-BE49-F238E27FC236}">
                <a16:creationId xmlns:a16="http://schemas.microsoft.com/office/drawing/2014/main" id="{2732F2F9-C9AB-425C-8EBF-CB0C7C411303}"/>
              </a:ext>
            </a:extLst>
          </p:cNvPr>
          <p:cNvCxnSpPr/>
          <p:nvPr/>
        </p:nvCxnSpPr>
        <p:spPr>
          <a:xfrm>
            <a:off x="9403237" y="3553067"/>
            <a:ext cx="26772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3493B82-F960-4E42-993D-CA59E1D81A4C}"/>
              </a:ext>
            </a:extLst>
          </p:cNvPr>
          <p:cNvSpPr txBox="1"/>
          <p:nvPr/>
        </p:nvSpPr>
        <p:spPr>
          <a:xfrm>
            <a:off x="10364323" y="3714554"/>
            <a:ext cx="2295426" cy="369332"/>
          </a:xfrm>
          <a:prstGeom prst="rect">
            <a:avLst/>
          </a:prstGeom>
          <a:noFill/>
        </p:spPr>
        <p:txBody>
          <a:bodyPr wrap="square" rtlCol="0">
            <a:spAutoFit/>
          </a:bodyPr>
          <a:lstStyle/>
          <a:p>
            <a:r>
              <a:rPr lang="en-US" dirty="0">
                <a:solidFill>
                  <a:schemeClr val="bg1"/>
                </a:solidFill>
              </a:rPr>
              <a:t>A Lot !</a:t>
            </a:r>
          </a:p>
        </p:txBody>
      </p:sp>
      <p:sp>
        <p:nvSpPr>
          <p:cNvPr id="25" name="TextBox 24">
            <a:extLst>
              <a:ext uri="{FF2B5EF4-FFF2-40B4-BE49-F238E27FC236}">
                <a16:creationId xmlns:a16="http://schemas.microsoft.com/office/drawing/2014/main" id="{DAAF15AA-F302-44D9-8C21-2A0B793531A0}"/>
              </a:ext>
            </a:extLst>
          </p:cNvPr>
          <p:cNvSpPr txBox="1"/>
          <p:nvPr/>
        </p:nvSpPr>
        <p:spPr>
          <a:xfrm>
            <a:off x="11167373" y="6502400"/>
            <a:ext cx="766741" cy="381436"/>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856468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B995E-6E06-4502-9F0E-C5B5BED79D58}"/>
              </a:ext>
            </a:extLst>
          </p:cNvPr>
          <p:cNvSpPr txBox="1"/>
          <p:nvPr/>
        </p:nvSpPr>
        <p:spPr>
          <a:xfrm>
            <a:off x="1504949" y="285750"/>
            <a:ext cx="4076701" cy="461665"/>
          </a:xfrm>
          <a:prstGeom prst="rect">
            <a:avLst/>
          </a:prstGeom>
          <a:noFill/>
        </p:spPr>
        <p:txBody>
          <a:bodyPr wrap="square" rtlCol="0">
            <a:spAutoFit/>
          </a:bodyPr>
          <a:lstStyle/>
          <a:p>
            <a:r>
              <a:rPr lang="en-US" sz="2400" dirty="0">
                <a:solidFill>
                  <a:schemeClr val="bg1"/>
                </a:solidFill>
                <a:latin typeface="微软雅黑" panose="020B0503020204020204" pitchFamily="34" charset="-122"/>
                <a:ea typeface="微软雅黑" panose="020B0503020204020204" pitchFamily="34" charset="-122"/>
              </a:rPr>
              <a:t>Background</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Motivation</a:t>
            </a:r>
            <a:endParaRPr lang="en-US" sz="2400" dirty="0">
              <a:solidFill>
                <a:schemeClr val="bg1"/>
              </a:solidFill>
              <a:latin typeface="微软雅黑" panose="020B0503020204020204" pitchFamily="34" charset="-122"/>
              <a:ea typeface="微软雅黑" panose="020B0503020204020204" pitchFamily="34" charset="-122"/>
            </a:endParaRPr>
          </a:p>
        </p:txBody>
      </p:sp>
      <p:pic>
        <p:nvPicPr>
          <p:cNvPr id="9" name="Picture 8" descr="A picture containing object, indoor, chessman&#10;&#10;Description automatically generated">
            <a:extLst>
              <a:ext uri="{FF2B5EF4-FFF2-40B4-BE49-F238E27FC236}">
                <a16:creationId xmlns:a16="http://schemas.microsoft.com/office/drawing/2014/main" id="{44386832-FFB1-4C0C-B3A5-A9F6251E3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78" y="1112657"/>
            <a:ext cx="4990688" cy="3124171"/>
          </a:xfrm>
          <a:prstGeom prst="rect">
            <a:avLst/>
          </a:prstGeom>
        </p:spPr>
      </p:pic>
      <p:sp>
        <p:nvSpPr>
          <p:cNvPr id="10" name="TextBox 9">
            <a:extLst>
              <a:ext uri="{FF2B5EF4-FFF2-40B4-BE49-F238E27FC236}">
                <a16:creationId xmlns:a16="http://schemas.microsoft.com/office/drawing/2014/main" id="{E1E1FBD4-7FF6-4B73-A158-4B9428B591B2}"/>
              </a:ext>
            </a:extLst>
          </p:cNvPr>
          <p:cNvSpPr txBox="1"/>
          <p:nvPr/>
        </p:nvSpPr>
        <p:spPr>
          <a:xfrm>
            <a:off x="6020782" y="965432"/>
            <a:ext cx="533400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 Way—Trust based models</a:t>
            </a:r>
          </a:p>
        </p:txBody>
      </p:sp>
      <p:sp>
        <p:nvSpPr>
          <p:cNvPr id="11" name="TextBox 10">
            <a:extLst>
              <a:ext uri="{FF2B5EF4-FFF2-40B4-BE49-F238E27FC236}">
                <a16:creationId xmlns:a16="http://schemas.microsoft.com/office/drawing/2014/main" id="{3C5AFA79-6AB3-4C83-98CD-7CEE79063352}"/>
              </a:ext>
            </a:extLst>
          </p:cNvPr>
          <p:cNvSpPr txBox="1"/>
          <p:nvPr/>
        </p:nvSpPr>
        <p:spPr>
          <a:xfrm>
            <a:off x="6935672" y="1365542"/>
            <a:ext cx="4076701" cy="400110"/>
          </a:xfrm>
          <a:prstGeom prst="rect">
            <a:avLst/>
          </a:prstGeom>
          <a:noFill/>
        </p:spPr>
        <p:txBody>
          <a:bodyPr wrap="square" rtlCol="0">
            <a:spAutoFit/>
          </a:bodyPr>
          <a:lstStyle/>
          <a:p>
            <a:r>
              <a:rPr lang="en-US" sz="2000" dirty="0">
                <a:solidFill>
                  <a:schemeClr val="bg1"/>
                </a:solidFill>
              </a:rPr>
              <a:t>Third Party Transactions</a:t>
            </a:r>
          </a:p>
        </p:txBody>
      </p:sp>
      <p:sp>
        <p:nvSpPr>
          <p:cNvPr id="12" name="TextBox 11">
            <a:extLst>
              <a:ext uri="{FF2B5EF4-FFF2-40B4-BE49-F238E27FC236}">
                <a16:creationId xmlns:a16="http://schemas.microsoft.com/office/drawing/2014/main" id="{E83E11E7-0B1C-439B-919B-66E9E582A939}"/>
              </a:ext>
            </a:extLst>
          </p:cNvPr>
          <p:cNvSpPr txBox="1"/>
          <p:nvPr/>
        </p:nvSpPr>
        <p:spPr>
          <a:xfrm>
            <a:off x="6020782" y="1765652"/>
            <a:ext cx="5489346"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Features (disadvantages):</a:t>
            </a:r>
          </a:p>
          <a:p>
            <a:pPr marL="800100" lvl="1" indent="-342900">
              <a:buFont typeface="Arial" panose="020B0604020202020204" pitchFamily="34" charset="0"/>
              <a:buChar char="•"/>
            </a:pPr>
            <a:r>
              <a:rPr lang="en-US" sz="2000" b="1" dirty="0">
                <a:solidFill>
                  <a:schemeClr val="bg1"/>
                </a:solidFill>
              </a:rPr>
              <a:t>Reversible</a:t>
            </a:r>
            <a:r>
              <a:rPr lang="en-US" sz="2000" dirty="0">
                <a:solidFill>
                  <a:schemeClr val="bg1"/>
                </a:solidFill>
              </a:rPr>
              <a:t> but costly</a:t>
            </a:r>
          </a:p>
          <a:p>
            <a:pPr marL="800100" lvl="1" indent="-342900">
              <a:buFont typeface="Arial" panose="020B0604020202020204" pitchFamily="34" charset="0"/>
              <a:buChar char="•"/>
            </a:pPr>
            <a:r>
              <a:rPr lang="en-US" sz="2000" dirty="0">
                <a:solidFill>
                  <a:schemeClr val="bg1"/>
                </a:solidFill>
              </a:rPr>
              <a:t>Need a lot of client information</a:t>
            </a:r>
          </a:p>
          <a:p>
            <a:pPr marL="800100" lvl="1" indent="-342900">
              <a:buFont typeface="Arial" panose="020B0604020202020204" pitchFamily="34" charset="0"/>
              <a:buChar char="•"/>
            </a:pPr>
            <a:r>
              <a:rPr lang="en-US" sz="2000" dirty="0">
                <a:solidFill>
                  <a:schemeClr val="bg1"/>
                </a:solidFill>
              </a:rPr>
              <a:t>A certain percentage of fraud is </a:t>
            </a:r>
            <a:r>
              <a:rPr lang="en-US" sz="2000" b="1" dirty="0">
                <a:solidFill>
                  <a:schemeClr val="bg1"/>
                </a:solidFill>
              </a:rPr>
              <a:t>accepted</a:t>
            </a:r>
            <a:r>
              <a:rPr lang="en-US" sz="2000" dirty="0">
                <a:solidFill>
                  <a:schemeClr val="bg1"/>
                </a:solidFill>
              </a:rPr>
              <a:t> as </a:t>
            </a:r>
            <a:r>
              <a:rPr lang="en-US" sz="2000" b="1" dirty="0">
                <a:solidFill>
                  <a:schemeClr val="bg1"/>
                </a:solidFill>
              </a:rPr>
              <a:t>unavoidable</a:t>
            </a:r>
          </a:p>
          <a:p>
            <a:pPr marL="800100" lvl="1" indent="-342900">
              <a:buFont typeface="Arial" panose="020B0604020202020204" pitchFamily="34" charset="0"/>
              <a:buChar char="•"/>
            </a:pPr>
            <a:r>
              <a:rPr lang="en-US" altLang="zh-CN" sz="2000" dirty="0">
                <a:solidFill>
                  <a:schemeClr val="bg1"/>
                </a:solidFill>
              </a:rPr>
              <a:t>Fate of the system relies on the central authority—solve </a:t>
            </a:r>
            <a:r>
              <a:rPr lang="en-US" altLang="zh-CN" sz="2000" b="1" dirty="0">
                <a:solidFill>
                  <a:schemeClr val="bg1"/>
                </a:solidFill>
              </a:rPr>
              <a:t>double-spending</a:t>
            </a:r>
            <a:r>
              <a:rPr lang="en-US" altLang="zh-CN" sz="2000" dirty="0">
                <a:solidFill>
                  <a:schemeClr val="bg1"/>
                </a:solidFill>
              </a:rPr>
              <a:t> problem</a:t>
            </a:r>
            <a:endParaRPr lang="en-US" sz="2000" dirty="0">
              <a:solidFill>
                <a:schemeClr val="bg1"/>
              </a:solidFill>
            </a:endParaRPr>
          </a:p>
          <a:p>
            <a:pPr marL="800100" lvl="1" indent="-342900">
              <a:buFont typeface="Arial" panose="020B0604020202020204" pitchFamily="34" charset="0"/>
              <a:buChar char="•"/>
            </a:pPr>
            <a:endParaRPr lang="en-US" sz="2000" dirty="0">
              <a:solidFill>
                <a:schemeClr val="bg1"/>
              </a:solidFill>
            </a:endParaRPr>
          </a:p>
          <a:p>
            <a:pPr marL="800100" lvl="1" indent="-342900">
              <a:buFont typeface="Arial" panose="020B0604020202020204" pitchFamily="34" charset="0"/>
              <a:buChar char="•"/>
            </a:pPr>
            <a:endParaRPr lang="en-US" sz="2000"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74FE4463-52B0-4B3B-A01B-AD14C0201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524" y="4236828"/>
            <a:ext cx="4069849" cy="2632684"/>
          </a:xfrm>
          <a:prstGeom prst="rect">
            <a:avLst/>
          </a:prstGeom>
          <a:ln>
            <a:noFill/>
          </a:ln>
          <a:effectLst>
            <a:softEdge rad="112500"/>
          </a:effectLst>
        </p:spPr>
      </p:pic>
      <p:sp>
        <p:nvSpPr>
          <p:cNvPr id="13" name="TextBox 12">
            <a:extLst>
              <a:ext uri="{FF2B5EF4-FFF2-40B4-BE49-F238E27FC236}">
                <a16:creationId xmlns:a16="http://schemas.microsoft.com/office/drawing/2014/main" id="{F25CCDA3-7E73-43F0-A2CF-82B0E76F16E2}"/>
              </a:ext>
            </a:extLst>
          </p:cNvPr>
          <p:cNvSpPr txBox="1"/>
          <p:nvPr/>
        </p:nvSpPr>
        <p:spPr>
          <a:xfrm>
            <a:off x="575304" y="4113926"/>
            <a:ext cx="5334000" cy="400110"/>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solidFill>
                  <a:schemeClr val="bg1"/>
                </a:solidFill>
              </a:rPr>
              <a:t>Desired System</a:t>
            </a:r>
            <a:endParaRPr lang="en-US" sz="2000" dirty="0">
              <a:solidFill>
                <a:schemeClr val="bg1"/>
              </a:solidFill>
            </a:endParaRPr>
          </a:p>
        </p:txBody>
      </p:sp>
      <p:sp>
        <p:nvSpPr>
          <p:cNvPr id="14" name="TextBox 13">
            <a:extLst>
              <a:ext uri="{FF2B5EF4-FFF2-40B4-BE49-F238E27FC236}">
                <a16:creationId xmlns:a16="http://schemas.microsoft.com/office/drawing/2014/main" id="{DCB260AE-B483-468F-AE4E-1FF705738233}"/>
              </a:ext>
            </a:extLst>
          </p:cNvPr>
          <p:cNvSpPr txBox="1"/>
          <p:nvPr/>
        </p:nvSpPr>
        <p:spPr>
          <a:xfrm>
            <a:off x="339589" y="4544734"/>
            <a:ext cx="6447934" cy="400110"/>
          </a:xfrm>
          <a:prstGeom prst="rect">
            <a:avLst/>
          </a:prstGeom>
          <a:noFill/>
        </p:spPr>
        <p:txBody>
          <a:bodyPr wrap="square" rtlCol="0">
            <a:spAutoFit/>
          </a:bodyPr>
          <a:lstStyle/>
          <a:p>
            <a:r>
              <a:rPr lang="en-US" altLang="zh-CN" sz="2000" dirty="0">
                <a:solidFill>
                  <a:schemeClr val="bg1"/>
                </a:solidFill>
              </a:rPr>
              <a:t>Peer-to-Peer Network: no trusted central authority needed </a:t>
            </a:r>
            <a:endParaRPr lang="en-US" sz="2000" dirty="0">
              <a:solidFill>
                <a:schemeClr val="bg1"/>
              </a:solidFill>
            </a:endParaRPr>
          </a:p>
        </p:txBody>
      </p:sp>
      <p:sp>
        <p:nvSpPr>
          <p:cNvPr id="15" name="TextBox 14">
            <a:extLst>
              <a:ext uri="{FF2B5EF4-FFF2-40B4-BE49-F238E27FC236}">
                <a16:creationId xmlns:a16="http://schemas.microsoft.com/office/drawing/2014/main" id="{F18F874C-8204-4C94-8EF9-98E93BA3BED7}"/>
              </a:ext>
            </a:extLst>
          </p:cNvPr>
          <p:cNvSpPr txBox="1"/>
          <p:nvPr/>
        </p:nvSpPr>
        <p:spPr>
          <a:xfrm>
            <a:off x="575304" y="4944844"/>
            <a:ext cx="4829175"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Features (advantages):</a:t>
            </a:r>
          </a:p>
          <a:p>
            <a:pPr marL="800100" lvl="1" indent="-342900">
              <a:buFont typeface="Arial" panose="020B0604020202020204" pitchFamily="34" charset="0"/>
              <a:buChar char="•"/>
            </a:pPr>
            <a:r>
              <a:rPr lang="en-US" sz="2000" b="1" dirty="0">
                <a:solidFill>
                  <a:schemeClr val="bg1"/>
                </a:solidFill>
              </a:rPr>
              <a:t>Irreversible</a:t>
            </a:r>
          </a:p>
          <a:p>
            <a:pPr marL="800100" lvl="1" indent="-342900">
              <a:buFont typeface="Arial" panose="020B0604020202020204" pitchFamily="34" charset="0"/>
              <a:buChar char="•"/>
            </a:pPr>
            <a:r>
              <a:rPr lang="en-US" sz="2000" dirty="0">
                <a:solidFill>
                  <a:schemeClr val="bg1"/>
                </a:solidFill>
              </a:rPr>
              <a:t>Little client information is needed</a:t>
            </a:r>
          </a:p>
          <a:p>
            <a:pPr marL="800100" lvl="1" indent="-342900">
              <a:buFont typeface="Arial" panose="020B0604020202020204" pitchFamily="34" charset="0"/>
              <a:buChar char="•"/>
            </a:pPr>
            <a:r>
              <a:rPr lang="en-US" sz="2000" dirty="0">
                <a:solidFill>
                  <a:schemeClr val="bg1"/>
                </a:solidFill>
              </a:rPr>
              <a:t>No fraud</a:t>
            </a:r>
          </a:p>
          <a:p>
            <a:pPr marL="800100" lvl="1" indent="-342900">
              <a:buFont typeface="Arial" panose="020B0604020202020204" pitchFamily="34" charset="0"/>
              <a:buChar char="•"/>
            </a:pPr>
            <a:endParaRPr lang="en-US" sz="2000" dirty="0">
              <a:solidFill>
                <a:schemeClr val="bg1"/>
              </a:solidFill>
            </a:endParaRPr>
          </a:p>
          <a:p>
            <a:pPr marL="800100" lvl="1" indent="-342900">
              <a:buFont typeface="Arial" panose="020B0604020202020204" pitchFamily="34" charset="0"/>
              <a:buChar char="•"/>
            </a:pPr>
            <a:endParaRPr lang="en-US" sz="2000" dirty="0">
              <a:solidFill>
                <a:schemeClr val="bg1"/>
              </a:solidFill>
            </a:endParaRPr>
          </a:p>
        </p:txBody>
      </p:sp>
      <p:sp>
        <p:nvSpPr>
          <p:cNvPr id="16" name="TextBox 15">
            <a:extLst>
              <a:ext uri="{FF2B5EF4-FFF2-40B4-BE49-F238E27FC236}">
                <a16:creationId xmlns:a16="http://schemas.microsoft.com/office/drawing/2014/main" id="{FD88798B-7E6E-41C5-84D3-0956EE874BD1}"/>
              </a:ext>
            </a:extLst>
          </p:cNvPr>
          <p:cNvSpPr txBox="1"/>
          <p:nvPr/>
        </p:nvSpPr>
        <p:spPr>
          <a:xfrm>
            <a:off x="11167373" y="6502400"/>
            <a:ext cx="766741" cy="381436"/>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106094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B995E-6E06-4502-9F0E-C5B5BED79D58}"/>
              </a:ext>
            </a:extLst>
          </p:cNvPr>
          <p:cNvSpPr txBox="1"/>
          <p:nvPr/>
        </p:nvSpPr>
        <p:spPr>
          <a:xfrm>
            <a:off x="1504949" y="285750"/>
            <a:ext cx="3467101" cy="461665"/>
          </a:xfrm>
          <a:prstGeom prst="rect">
            <a:avLst/>
          </a:prstGeom>
          <a:noFill/>
        </p:spPr>
        <p:txBody>
          <a:bodyPr wrap="square" rtlCol="0">
            <a:spAutoFit/>
          </a:bodyPr>
          <a:lstStyle/>
          <a:p>
            <a:r>
              <a:rPr lang="en-US" sz="2400" dirty="0">
                <a:solidFill>
                  <a:schemeClr val="bg1"/>
                </a:solidFill>
                <a:latin typeface="微软雅黑" panose="020B0503020204020204" pitchFamily="34" charset="-122"/>
                <a:ea typeface="微软雅黑" panose="020B0503020204020204" pitchFamily="34" charset="-122"/>
              </a:rPr>
              <a:t>Background</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Author</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3" name="TextBox 2">
            <a:extLst>
              <a:ext uri="{FF2B5EF4-FFF2-40B4-BE49-F238E27FC236}">
                <a16:creationId xmlns:a16="http://schemas.microsoft.com/office/drawing/2014/main" id="{55A443D0-5C8B-4AD2-A320-5993E6255685}"/>
              </a:ext>
            </a:extLst>
          </p:cNvPr>
          <p:cNvSpPr txBox="1"/>
          <p:nvPr/>
        </p:nvSpPr>
        <p:spPr>
          <a:xfrm>
            <a:off x="1085850" y="1704975"/>
            <a:ext cx="3886200" cy="2677656"/>
          </a:xfrm>
          <a:prstGeom prst="rect">
            <a:avLst/>
          </a:prstGeom>
          <a:noFill/>
        </p:spPr>
        <p:txBody>
          <a:bodyPr wrap="square" rtlCol="0">
            <a:spAutoFit/>
          </a:bodyPr>
          <a:lstStyle/>
          <a:p>
            <a:pPr marL="285750" indent="-285750">
              <a:buFont typeface="Wingdings" panose="05000000000000000000" pitchFamily="2" charset="2"/>
              <a:buChar char="v"/>
            </a:pPr>
            <a:r>
              <a:rPr lang="en-US" altLang="zh-CN" sz="2400" dirty="0">
                <a:solidFill>
                  <a:schemeClr val="bg1"/>
                </a:solidFill>
              </a:rPr>
              <a:t>Author</a:t>
            </a:r>
          </a:p>
          <a:p>
            <a:pPr marL="742950" lvl="1" indent="-285750">
              <a:buFont typeface="Wingdings" panose="05000000000000000000" pitchFamily="2" charset="2"/>
              <a:buChar char="v"/>
            </a:pPr>
            <a:r>
              <a:rPr lang="en-US" altLang="zh-CN" sz="2400" dirty="0">
                <a:solidFill>
                  <a:schemeClr val="bg1"/>
                </a:solidFill>
              </a:rPr>
              <a:t>Satoshi Nakamoto</a:t>
            </a:r>
          </a:p>
          <a:p>
            <a:pPr marL="742950" lvl="1" indent="-285750">
              <a:buFont typeface="Wingdings" panose="05000000000000000000" pitchFamily="2" charset="2"/>
              <a:buChar char="v"/>
            </a:pPr>
            <a:r>
              <a:rPr lang="en-US" altLang="zh-CN" sz="2400" dirty="0">
                <a:solidFill>
                  <a:schemeClr val="bg1"/>
                </a:solidFill>
              </a:rPr>
              <a:t>A person, or a group of people?</a:t>
            </a:r>
          </a:p>
          <a:p>
            <a:pPr marL="285750" indent="-285750">
              <a:buFont typeface="Wingdings" panose="05000000000000000000" pitchFamily="2" charset="2"/>
              <a:buChar char="v"/>
            </a:pPr>
            <a:endParaRPr lang="en-US" altLang="zh-CN" sz="2400" dirty="0">
              <a:solidFill>
                <a:schemeClr val="bg1"/>
              </a:solidFill>
            </a:endParaRPr>
          </a:p>
          <a:p>
            <a:pPr marL="285750" indent="-285750">
              <a:buFont typeface="Wingdings" panose="05000000000000000000" pitchFamily="2" charset="2"/>
              <a:buChar char="v"/>
            </a:pPr>
            <a:endParaRPr lang="en-US" altLang="zh-CN" sz="2400" dirty="0">
              <a:solidFill>
                <a:schemeClr val="bg1"/>
              </a:solidFill>
            </a:endParaRPr>
          </a:p>
          <a:p>
            <a:pPr marL="285750" indent="-285750">
              <a:buFont typeface="Wingdings" panose="05000000000000000000" pitchFamily="2" charset="2"/>
              <a:buChar char="v"/>
            </a:pPr>
            <a:endParaRPr lang="en-US" altLang="zh-CN" sz="2400" dirty="0">
              <a:solidFill>
                <a:schemeClr val="bg1"/>
              </a:solidFill>
            </a:endParaRPr>
          </a:p>
        </p:txBody>
      </p:sp>
      <p:pic>
        <p:nvPicPr>
          <p:cNvPr id="5" name="Picture 4">
            <a:extLst>
              <a:ext uri="{FF2B5EF4-FFF2-40B4-BE49-F238E27FC236}">
                <a16:creationId xmlns:a16="http://schemas.microsoft.com/office/drawing/2014/main" id="{303AC46B-F75D-4277-A901-CBC7208579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13" r="2813"/>
          <a:stretch/>
        </p:blipFill>
        <p:spPr>
          <a:xfrm>
            <a:off x="5391150" y="1295489"/>
            <a:ext cx="5695950" cy="3447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a:extLst>
              <a:ext uri="{FF2B5EF4-FFF2-40B4-BE49-F238E27FC236}">
                <a16:creationId xmlns:a16="http://schemas.microsoft.com/office/drawing/2014/main" id="{BEF22D0F-AC89-4413-8CBE-A49E6628612E}"/>
              </a:ext>
            </a:extLst>
          </p:cNvPr>
          <p:cNvGrpSpPr/>
          <p:nvPr/>
        </p:nvGrpSpPr>
        <p:grpSpPr>
          <a:xfrm>
            <a:off x="952500" y="3429000"/>
            <a:ext cx="4152900" cy="2095500"/>
            <a:chOff x="400050" y="3200400"/>
            <a:chExt cx="4152900" cy="2095500"/>
          </a:xfrm>
        </p:grpSpPr>
        <p:sp>
          <p:nvSpPr>
            <p:cNvPr id="6" name="TextBox 5">
              <a:extLst>
                <a:ext uri="{FF2B5EF4-FFF2-40B4-BE49-F238E27FC236}">
                  <a16:creationId xmlns:a16="http://schemas.microsoft.com/office/drawing/2014/main" id="{7F7FA1DD-AABA-47C4-9783-D31C4E5ED192}"/>
                </a:ext>
              </a:extLst>
            </p:cNvPr>
            <p:cNvSpPr txBox="1"/>
            <p:nvPr/>
          </p:nvSpPr>
          <p:spPr>
            <a:xfrm>
              <a:off x="600075" y="3278654"/>
              <a:ext cx="3886200" cy="1938992"/>
            </a:xfrm>
            <a:prstGeom prst="rect">
              <a:avLst/>
            </a:prstGeom>
            <a:noFill/>
          </p:spPr>
          <p:txBody>
            <a:bodyPr wrap="square" rtlCol="0">
              <a:spAutoFit/>
            </a:bodyPr>
            <a:lstStyle/>
            <a:p>
              <a:r>
                <a:rPr lang="en-US" sz="2000" dirty="0">
                  <a:solidFill>
                    <a:schemeClr val="bg1"/>
                  </a:solidFill>
                </a:rPr>
                <a:t>A leader is best when people barely know he exists, when his work is done, his aim fulfilled, they will say: we did it ourselves.</a:t>
              </a:r>
            </a:p>
            <a:p>
              <a:endParaRPr lang="en-US" sz="2000" dirty="0">
                <a:solidFill>
                  <a:schemeClr val="bg1"/>
                </a:solidFill>
              </a:endParaRPr>
            </a:p>
            <a:p>
              <a:r>
                <a:rPr lang="en-US" altLang="zh-CN" sz="2000" dirty="0">
                  <a:solidFill>
                    <a:schemeClr val="bg1"/>
                  </a:solidFill>
                </a:rPr>
                <a:t>——Lao Tzu </a:t>
              </a:r>
              <a:endParaRPr lang="en-US" sz="2000" dirty="0">
                <a:solidFill>
                  <a:schemeClr val="bg1"/>
                </a:solidFill>
              </a:endParaRPr>
            </a:p>
          </p:txBody>
        </p:sp>
        <p:sp>
          <p:nvSpPr>
            <p:cNvPr id="7" name="Rectangle: Rounded Corners 6">
              <a:extLst>
                <a:ext uri="{FF2B5EF4-FFF2-40B4-BE49-F238E27FC236}">
                  <a16:creationId xmlns:a16="http://schemas.microsoft.com/office/drawing/2014/main" id="{68DB4A05-B2D8-4A48-BA8C-64EF98651E51}"/>
                </a:ext>
              </a:extLst>
            </p:cNvPr>
            <p:cNvSpPr/>
            <p:nvPr/>
          </p:nvSpPr>
          <p:spPr>
            <a:xfrm>
              <a:off x="400050" y="3200400"/>
              <a:ext cx="4152900" cy="209550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874C078-75E7-405F-A936-0972229BADFD}"/>
              </a:ext>
            </a:extLst>
          </p:cNvPr>
          <p:cNvGrpSpPr/>
          <p:nvPr/>
        </p:nvGrpSpPr>
        <p:grpSpPr>
          <a:xfrm>
            <a:off x="5391150" y="2826960"/>
            <a:ext cx="6219825" cy="1360587"/>
            <a:chOff x="5391150" y="2826960"/>
            <a:chExt cx="6219825" cy="1360587"/>
          </a:xfrm>
        </p:grpSpPr>
        <p:pic>
          <p:nvPicPr>
            <p:cNvPr id="11" name="Picture 10">
              <a:extLst>
                <a:ext uri="{FF2B5EF4-FFF2-40B4-BE49-F238E27FC236}">
                  <a16:creationId xmlns:a16="http://schemas.microsoft.com/office/drawing/2014/main" id="{FF5C4E0C-78FE-49F9-BC4C-D37CD78732D3}"/>
                </a:ext>
              </a:extLst>
            </p:cNvPr>
            <p:cNvPicPr>
              <a:picLocks noChangeAspect="1"/>
            </p:cNvPicPr>
            <p:nvPr/>
          </p:nvPicPr>
          <p:blipFill>
            <a:blip r:embed="rId3"/>
            <a:stretch>
              <a:fillRect/>
            </a:stretch>
          </p:blipFill>
          <p:spPr>
            <a:xfrm>
              <a:off x="5391150" y="2826960"/>
              <a:ext cx="6219825" cy="1360587"/>
            </a:xfrm>
            <a:prstGeom prst="rect">
              <a:avLst/>
            </a:prstGeom>
          </p:spPr>
        </p:pic>
        <p:sp>
          <p:nvSpPr>
            <p:cNvPr id="12" name="Rectangle 11">
              <a:extLst>
                <a:ext uri="{FF2B5EF4-FFF2-40B4-BE49-F238E27FC236}">
                  <a16:creationId xmlns:a16="http://schemas.microsoft.com/office/drawing/2014/main" id="{363FCFB9-C4FF-4CB2-BC62-253EB46E606B}"/>
                </a:ext>
              </a:extLst>
            </p:cNvPr>
            <p:cNvSpPr/>
            <p:nvPr/>
          </p:nvSpPr>
          <p:spPr>
            <a:xfrm>
              <a:off x="5391150" y="3705225"/>
              <a:ext cx="314325"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51C207C-788E-489E-A95E-6C621AD1B5E4}"/>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6</a:t>
            </a:r>
          </a:p>
        </p:txBody>
      </p:sp>
    </p:spTree>
    <p:extLst>
      <p:ext uri="{BB962C8B-B14F-4D97-AF65-F5344CB8AC3E}">
        <p14:creationId xmlns:p14="http://schemas.microsoft.com/office/powerpoint/2010/main" val="2793467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1238" y="2278725"/>
            <a:ext cx="1603324" cy="1969770"/>
          </a:xfrm>
          <a:prstGeom prst="rect">
            <a:avLst/>
          </a:prstGeom>
          <a:noFill/>
        </p:spPr>
        <p:txBody>
          <a:bodyPr wrap="none" rtlCol="0">
            <a:spAutoFit/>
          </a:bodyPr>
          <a:lstStyle/>
          <a:p>
            <a:r>
              <a:rPr lang="en-US" altLang="zh-CN"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rPr>
              <a:t>02</a:t>
            </a:r>
            <a:endParaRPr lang="zh-CN" altLang="en-US" sz="12200" spc="500">
              <a:solidFill>
                <a:schemeClr val="bg1">
                  <a:lumMod val="95000"/>
                </a:schemeClr>
              </a:solidFill>
              <a:effectLst>
                <a:outerShdw blurRad="50800" dist="38100" dir="2700000" algn="tl" rotWithShape="0">
                  <a:prstClr val="black">
                    <a:alpha val="40000"/>
                  </a:prstClr>
                </a:outerShdw>
              </a:effectLst>
              <a:latin typeface="Agency FB" panose="020B0503020202020204" pitchFamily="34" charset="0"/>
              <a:ea typeface="造字工房力黑（非商用）常规体" pitchFamily="50" charset="-122"/>
            </a:endParaRPr>
          </a:p>
        </p:txBody>
      </p:sp>
      <p:sp>
        <p:nvSpPr>
          <p:cNvPr id="5" name="TextBox 3"/>
          <p:cNvSpPr txBox="1"/>
          <p:nvPr/>
        </p:nvSpPr>
        <p:spPr>
          <a:xfrm>
            <a:off x="4541590" y="2329120"/>
            <a:ext cx="3979744" cy="923330"/>
          </a:xfrm>
          <a:prstGeom prst="rect">
            <a:avLst/>
          </a:prstGeom>
          <a:noFill/>
        </p:spPr>
        <p:txBody>
          <a:bodyPr wrap="non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Transaction</a:t>
            </a:r>
            <a:endParaRPr lang="en-US" sz="54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680805" y="3252450"/>
            <a:ext cx="40324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171217" y="2198196"/>
            <a:ext cx="2098254" cy="2098254"/>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25000" t="48333"/>
          <a:stretch>
            <a:fillRect/>
          </a:stretch>
        </p:blipFill>
        <p:spPr>
          <a:xfrm>
            <a:off x="3751576" y="4110622"/>
            <a:ext cx="8529324" cy="2937878"/>
          </a:xfrm>
          <a:prstGeom prst="rect">
            <a:avLst/>
          </a:prstGeom>
        </p:spPr>
      </p:pic>
    </p:spTree>
    <p:extLst>
      <p:ext uri="{BB962C8B-B14F-4D97-AF65-F5344CB8AC3E}">
        <p14:creationId xmlns:p14="http://schemas.microsoft.com/office/powerpoint/2010/main" val="2766528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900" fill="hold"/>
                                        <p:tgtEl>
                                          <p:spTgt spid="4"/>
                                        </p:tgtEl>
                                        <p:attrNameLst>
                                          <p:attrName>ppt_w</p:attrName>
                                        </p:attrNameLst>
                                      </p:cBhvr>
                                      <p:tavLst>
                                        <p:tav tm="0">
                                          <p:val>
                                            <p:fltVal val="0"/>
                                          </p:val>
                                        </p:tav>
                                        <p:tav tm="100000">
                                          <p:val>
                                            <p:strVal val="#ppt_w"/>
                                          </p:val>
                                        </p:tav>
                                      </p:tavLst>
                                    </p:anim>
                                    <p:anim calcmode="lin" valueType="num">
                                      <p:cBhvr>
                                        <p:cTn id="8" dur="1900" fill="hold"/>
                                        <p:tgtEl>
                                          <p:spTgt spid="4"/>
                                        </p:tgtEl>
                                        <p:attrNameLst>
                                          <p:attrName>ppt_h</p:attrName>
                                        </p:attrNameLst>
                                      </p:cBhvr>
                                      <p:tavLst>
                                        <p:tav tm="0">
                                          <p:val>
                                            <p:fltVal val="0"/>
                                          </p:val>
                                        </p:tav>
                                        <p:tav tm="100000">
                                          <p:val>
                                            <p:strVal val="#ppt_h"/>
                                          </p:val>
                                        </p:tav>
                                      </p:tavLst>
                                    </p:anim>
                                    <p:animEffect transition="in" filter="fade">
                                      <p:cBhvr>
                                        <p:cTn id="9" dur="1900"/>
                                        <p:tgtEl>
                                          <p:spTgt spid="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par>
                          <p:cTn id="13" fill="hold" nodeType="afterGroup">
                            <p:stCondLst>
                              <p:cond delay="2000"/>
                            </p:stCondLst>
                            <p:childTnLst>
                              <p:par>
                                <p:cTn id="14" presetID="5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300" fill="hold"/>
                                        <p:tgtEl>
                                          <p:spTgt spid="5"/>
                                        </p:tgtEl>
                                        <p:attrNameLst>
                                          <p:attrName>ppt_w</p:attrName>
                                        </p:attrNameLst>
                                      </p:cBhvr>
                                      <p:tavLst>
                                        <p:tav tm="0">
                                          <p:val>
                                            <p:fltVal val="0"/>
                                          </p:val>
                                        </p:tav>
                                        <p:tav tm="100000">
                                          <p:val>
                                            <p:strVal val="#ppt_w"/>
                                          </p:val>
                                        </p:tav>
                                      </p:tavLst>
                                    </p:anim>
                                    <p:anim calcmode="lin" valueType="num">
                                      <p:cBhvr>
                                        <p:cTn id="17" dur="1300" fill="hold"/>
                                        <p:tgtEl>
                                          <p:spTgt spid="5"/>
                                        </p:tgtEl>
                                        <p:attrNameLst>
                                          <p:attrName>ppt_h</p:attrName>
                                        </p:attrNameLst>
                                      </p:cBhvr>
                                      <p:tavLst>
                                        <p:tav tm="0">
                                          <p:val>
                                            <p:fltVal val="0"/>
                                          </p:val>
                                        </p:tav>
                                        <p:tav tm="100000">
                                          <p:val>
                                            <p:strVal val="#ppt_h"/>
                                          </p:val>
                                        </p:tav>
                                      </p:tavLst>
                                    </p:anim>
                                    <p:animEffect transition="in" filter="fade">
                                      <p:cBhvr>
                                        <p:cTn id="18" dur="1300"/>
                                        <p:tgtEl>
                                          <p:spTgt spid="5"/>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23936" y="4726176"/>
            <a:ext cx="928688" cy="928688"/>
            <a:chOff x="8289925" y="3406775"/>
            <a:chExt cx="928688" cy="928688"/>
          </a:xfrm>
        </p:grpSpPr>
        <p:sp>
          <p:nvSpPr>
            <p:cNvPr id="26632" name="椭圆 11"/>
            <p:cNvSpPr>
              <a:spLocks noChangeArrowheads="1"/>
            </p:cNvSpPr>
            <p:nvPr/>
          </p:nvSpPr>
          <p:spPr bwMode="auto">
            <a:xfrm>
              <a:off x="8289925" y="3406775"/>
              <a:ext cx="928688" cy="928688"/>
            </a:xfrm>
            <a:prstGeom prst="ellipse">
              <a:avLst/>
            </a:prstGeom>
            <a:solidFill>
              <a:schemeClr val="bg1">
                <a:alpha val="20000"/>
              </a:schemeClr>
            </a:solidFill>
            <a:ln w="9525">
              <a:noFill/>
              <a:round/>
            </a:ln>
          </p:spPr>
          <p:txBody>
            <a:bodyPr anchor="ctr"/>
            <a:lstStyle/>
            <a:p>
              <a:pPr algn="ctr" eaLnBrk="1" hangingPunct="1"/>
              <a:endParaRPr lang="zh-CN" altLang="en-US">
                <a:solidFill>
                  <a:srgbClr val="FFFFFF"/>
                </a:solidFill>
                <a:ea typeface="微软雅黑" panose="020B0503020204020204" pitchFamily="34" charset="-122"/>
              </a:endParaRPr>
            </a:p>
          </p:txBody>
        </p:sp>
        <p:sp>
          <p:nvSpPr>
            <p:cNvPr id="26635" name="Freeform 120"/>
            <p:cNvSpPr>
              <a:spLocks noEditPoints="1"/>
            </p:cNvSpPr>
            <p:nvPr/>
          </p:nvSpPr>
          <p:spPr bwMode="auto">
            <a:xfrm>
              <a:off x="8551863" y="3640138"/>
              <a:ext cx="398462" cy="460375"/>
            </a:xfrm>
            <a:custGeom>
              <a:avLst/>
              <a:gdLst>
                <a:gd name="T0" fmla="*/ 1538103202 w 80"/>
                <a:gd name="T1" fmla="*/ 550898710 h 92"/>
                <a:gd name="T2" fmla="*/ 917902005 w 80"/>
                <a:gd name="T3" fmla="*/ 1076752028 h 92"/>
                <a:gd name="T4" fmla="*/ 917902005 w 80"/>
                <a:gd name="T5" fmla="*/ 826348143 h 92"/>
                <a:gd name="T6" fmla="*/ 124041212 w 80"/>
                <a:gd name="T7" fmla="*/ 1452363171 h 92"/>
                <a:gd name="T8" fmla="*/ 0 w 80"/>
                <a:gd name="T9" fmla="*/ 1452363171 h 92"/>
                <a:gd name="T10" fmla="*/ 917902005 w 80"/>
                <a:gd name="T11" fmla="*/ 250408967 h 92"/>
                <a:gd name="T12" fmla="*/ 917902005 w 80"/>
                <a:gd name="T13" fmla="*/ 0 h 92"/>
                <a:gd name="T14" fmla="*/ 1538103202 w 80"/>
                <a:gd name="T15" fmla="*/ 550898710 h 92"/>
                <a:gd name="T16" fmla="*/ 1091556659 w 80"/>
                <a:gd name="T17" fmla="*/ 1477403559 h 92"/>
                <a:gd name="T18" fmla="*/ 1091556659 w 80"/>
                <a:gd name="T19" fmla="*/ 1226999362 h 92"/>
                <a:gd name="T20" fmla="*/ 396927926 w 80"/>
                <a:gd name="T21" fmla="*/ 1777893225 h 92"/>
                <a:gd name="T22" fmla="*/ 1091556659 w 80"/>
                <a:gd name="T23" fmla="*/ 2147483647 h 92"/>
                <a:gd name="T24" fmla="*/ 1091556659 w 80"/>
                <a:gd name="T25" fmla="*/ 2053342501 h 92"/>
                <a:gd name="T26" fmla="*/ 1984649434 w 80"/>
                <a:gd name="T27" fmla="*/ 926509697 h 92"/>
                <a:gd name="T28" fmla="*/ 1860608260 w 80"/>
                <a:gd name="T29" fmla="*/ 926509697 h 92"/>
                <a:gd name="T30" fmla="*/ 1091556659 w 80"/>
                <a:gd name="T31" fmla="*/ 1477403559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92"/>
                <a:gd name="T50" fmla="*/ 80 w 8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w="9525">
              <a:noFill/>
              <a:round/>
            </a:ln>
          </p:spPr>
          <p:txBody>
            <a:bodyPr lIns="80296" tIns="40148" rIns="80296" bIns="40148"/>
            <a:lstStyle/>
            <a:p>
              <a:endParaRPr lang="zh-CN" altLang="en-US">
                <a:ea typeface="微软雅黑" panose="020B0503020204020204" pitchFamily="34" charset="-122"/>
              </a:endParaRPr>
            </a:p>
          </p:txBody>
        </p:sp>
      </p:grpSp>
      <p:grpSp>
        <p:nvGrpSpPr>
          <p:cNvPr id="3" name="组合 2"/>
          <p:cNvGrpSpPr/>
          <p:nvPr/>
        </p:nvGrpSpPr>
        <p:grpSpPr>
          <a:xfrm>
            <a:off x="8289925" y="1788775"/>
            <a:ext cx="928688" cy="928688"/>
            <a:chOff x="8289925" y="1638300"/>
            <a:chExt cx="928688" cy="928688"/>
          </a:xfrm>
        </p:grpSpPr>
        <p:sp>
          <p:nvSpPr>
            <p:cNvPr id="26634" name="椭圆 13"/>
            <p:cNvSpPr>
              <a:spLocks noChangeArrowheads="1"/>
            </p:cNvSpPr>
            <p:nvPr/>
          </p:nvSpPr>
          <p:spPr bwMode="auto">
            <a:xfrm>
              <a:off x="8289925" y="1638300"/>
              <a:ext cx="928688" cy="928688"/>
            </a:xfrm>
            <a:prstGeom prst="ellipse">
              <a:avLst/>
            </a:prstGeom>
            <a:solidFill>
              <a:schemeClr val="bg1">
                <a:alpha val="20000"/>
              </a:schemeClr>
            </a:solidFill>
            <a:ln w="9525">
              <a:noFill/>
              <a:round/>
            </a:ln>
          </p:spPr>
          <p:txBody>
            <a:bodyPr anchor="ctr"/>
            <a:lstStyle/>
            <a:p>
              <a:pPr algn="ctr" eaLnBrk="1" hangingPunct="1"/>
              <a:endParaRPr lang="zh-CN" altLang="en-US">
                <a:solidFill>
                  <a:srgbClr val="FFFFFF"/>
                </a:solidFill>
                <a:ea typeface="微软雅黑" panose="020B0503020204020204" pitchFamily="34" charset="-122"/>
              </a:endParaRPr>
            </a:p>
          </p:txBody>
        </p:sp>
        <p:sp>
          <p:nvSpPr>
            <p:cNvPr id="26636" name="Freeform 123"/>
            <p:cNvSpPr>
              <a:spLocks noEditPoints="1"/>
            </p:cNvSpPr>
            <p:nvPr/>
          </p:nvSpPr>
          <p:spPr bwMode="auto">
            <a:xfrm>
              <a:off x="8559800" y="1889125"/>
              <a:ext cx="384175" cy="427038"/>
            </a:xfrm>
            <a:custGeom>
              <a:avLst/>
              <a:gdLst>
                <a:gd name="T0" fmla="*/ 323610010 w 77"/>
                <a:gd name="T1" fmla="*/ 197251839 h 86"/>
                <a:gd name="T2" fmla="*/ 945933583 w 77"/>
                <a:gd name="T3" fmla="*/ 24658963 h 86"/>
                <a:gd name="T4" fmla="*/ 1468686099 w 77"/>
                <a:gd name="T5" fmla="*/ 320536673 h 86"/>
                <a:gd name="T6" fmla="*/ 1642936833 w 77"/>
                <a:gd name="T7" fmla="*/ 936956109 h 86"/>
                <a:gd name="T8" fmla="*/ 1443794562 w 77"/>
                <a:gd name="T9" fmla="*/ 1356123861 h 86"/>
                <a:gd name="T10" fmla="*/ 1593148771 w 77"/>
                <a:gd name="T11" fmla="*/ 1454749741 h 86"/>
                <a:gd name="T12" fmla="*/ 1842079104 w 77"/>
                <a:gd name="T13" fmla="*/ 1775286337 h 86"/>
                <a:gd name="T14" fmla="*/ 1817187568 w 77"/>
                <a:gd name="T15" fmla="*/ 2071168945 h 86"/>
                <a:gd name="T16" fmla="*/ 1817187568 w 77"/>
                <a:gd name="T17" fmla="*/ 2071168945 h 86"/>
                <a:gd name="T18" fmla="*/ 1543365698 w 77"/>
                <a:gd name="T19" fmla="*/ 2021856004 h 86"/>
                <a:gd name="T20" fmla="*/ 1269543516 w 77"/>
                <a:gd name="T21" fmla="*/ 1676660456 h 86"/>
                <a:gd name="T22" fmla="*/ 1219755453 w 77"/>
                <a:gd name="T23" fmla="*/ 1553375622 h 86"/>
                <a:gd name="T24" fmla="*/ 746791312 w 77"/>
                <a:gd name="T25" fmla="*/ 1627347516 h 86"/>
                <a:gd name="T26" fmla="*/ 199142349 w 77"/>
                <a:gd name="T27" fmla="*/ 1331464908 h 86"/>
                <a:gd name="T28" fmla="*/ 24891546 w 77"/>
                <a:gd name="T29" fmla="*/ 739704347 h 86"/>
                <a:gd name="T30" fmla="*/ 323610010 w 77"/>
                <a:gd name="T31" fmla="*/ 197251839 h 86"/>
                <a:gd name="T32" fmla="*/ 746791312 w 77"/>
                <a:gd name="T33" fmla="*/ 1208179764 h 86"/>
                <a:gd name="T34" fmla="*/ 945933583 w 77"/>
                <a:gd name="T35" fmla="*/ 1208179764 h 86"/>
                <a:gd name="T36" fmla="*/ 945933583 w 77"/>
                <a:gd name="T37" fmla="*/ 986269049 h 86"/>
                <a:gd name="T38" fmla="*/ 1169967391 w 77"/>
                <a:gd name="T39" fmla="*/ 986269049 h 86"/>
                <a:gd name="T40" fmla="*/ 1169967391 w 77"/>
                <a:gd name="T41" fmla="*/ 789017288 h 86"/>
                <a:gd name="T42" fmla="*/ 945933583 w 77"/>
                <a:gd name="T43" fmla="*/ 789017288 h 86"/>
                <a:gd name="T44" fmla="*/ 945933583 w 77"/>
                <a:gd name="T45" fmla="*/ 567106418 h 86"/>
                <a:gd name="T46" fmla="*/ 746791312 w 77"/>
                <a:gd name="T47" fmla="*/ 567106418 h 86"/>
                <a:gd name="T48" fmla="*/ 746791312 w 77"/>
                <a:gd name="T49" fmla="*/ 789017288 h 86"/>
                <a:gd name="T50" fmla="*/ 522752359 w 77"/>
                <a:gd name="T51" fmla="*/ 789017288 h 86"/>
                <a:gd name="T52" fmla="*/ 522752359 w 77"/>
                <a:gd name="T53" fmla="*/ 986269049 h 86"/>
                <a:gd name="T54" fmla="*/ 746791312 w 77"/>
                <a:gd name="T55" fmla="*/ 986269049 h 86"/>
                <a:gd name="T56" fmla="*/ 746791312 w 77"/>
                <a:gd name="T57" fmla="*/ 1208179764 h 86"/>
                <a:gd name="T58" fmla="*/ 448072760 w 77"/>
                <a:gd name="T59" fmla="*/ 887643168 h 86"/>
                <a:gd name="T60" fmla="*/ 1070396255 w 77"/>
                <a:gd name="T61" fmla="*/ 468480537 h 86"/>
                <a:gd name="T62" fmla="*/ 448072760 w 77"/>
                <a:gd name="T63" fmla="*/ 887643168 h 86"/>
                <a:gd name="T64" fmla="*/ 896145521 w 77"/>
                <a:gd name="T65" fmla="*/ 295882685 h 86"/>
                <a:gd name="T66" fmla="*/ 497860823 w 77"/>
                <a:gd name="T67" fmla="*/ 394508644 h 86"/>
                <a:gd name="T68" fmla="*/ 298713485 w 77"/>
                <a:gd name="T69" fmla="*/ 764358335 h 86"/>
                <a:gd name="T70" fmla="*/ 398289687 w 77"/>
                <a:gd name="T71" fmla="*/ 1158866823 h 86"/>
                <a:gd name="T72" fmla="*/ 771682849 w 77"/>
                <a:gd name="T73" fmla="*/ 1356123861 h 86"/>
                <a:gd name="T74" fmla="*/ 1169967391 w 77"/>
                <a:gd name="T75" fmla="*/ 1257492704 h 86"/>
                <a:gd name="T76" fmla="*/ 1369114963 w 77"/>
                <a:gd name="T77" fmla="*/ 887643168 h 86"/>
                <a:gd name="T78" fmla="*/ 1269543516 w 77"/>
                <a:gd name="T79" fmla="*/ 493134525 h 86"/>
                <a:gd name="T80" fmla="*/ 896145521 w 77"/>
                <a:gd name="T81" fmla="*/ 295882685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
                <a:gd name="T124" fmla="*/ 0 h 86"/>
                <a:gd name="T125" fmla="*/ 77 w 77"/>
                <a:gd name="T126" fmla="*/ 86 h 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w="9525">
              <a:noFill/>
              <a:round/>
            </a:ln>
          </p:spPr>
          <p:txBody>
            <a:bodyPr lIns="80296" tIns="40148" rIns="80296" bIns="40148"/>
            <a:lstStyle/>
            <a:p>
              <a:endParaRPr lang="zh-CN" altLang="en-US">
                <a:ea typeface="微软雅黑" panose="020B0503020204020204" pitchFamily="34" charset="-122"/>
              </a:endParaRPr>
            </a:p>
          </p:txBody>
        </p:sp>
      </p:grpSp>
      <p:grpSp>
        <p:nvGrpSpPr>
          <p:cNvPr id="6" name="组合 5"/>
          <p:cNvGrpSpPr/>
          <p:nvPr/>
        </p:nvGrpSpPr>
        <p:grpSpPr>
          <a:xfrm>
            <a:off x="2890838" y="1749088"/>
            <a:ext cx="928687" cy="928687"/>
            <a:chOff x="2890838" y="1598613"/>
            <a:chExt cx="928687" cy="928687"/>
          </a:xfrm>
        </p:grpSpPr>
        <p:sp>
          <p:nvSpPr>
            <p:cNvPr id="26631" name="椭圆 10"/>
            <p:cNvSpPr>
              <a:spLocks noChangeArrowheads="1"/>
            </p:cNvSpPr>
            <p:nvPr/>
          </p:nvSpPr>
          <p:spPr bwMode="auto">
            <a:xfrm>
              <a:off x="2890838" y="1598613"/>
              <a:ext cx="928687" cy="928687"/>
            </a:xfrm>
            <a:prstGeom prst="ellipse">
              <a:avLst/>
            </a:prstGeom>
            <a:solidFill>
              <a:schemeClr val="bg1">
                <a:alpha val="20000"/>
              </a:schemeClr>
            </a:solidFill>
            <a:ln w="9525">
              <a:noFill/>
              <a:round/>
            </a:ln>
          </p:spPr>
          <p:txBody>
            <a:bodyPr anchor="ctr"/>
            <a:lstStyle/>
            <a:p>
              <a:pPr algn="ctr" eaLnBrk="1" hangingPunct="1"/>
              <a:endParaRPr lang="zh-CN" altLang="en-US">
                <a:solidFill>
                  <a:srgbClr val="FFFFFF"/>
                </a:solidFill>
                <a:ea typeface="微软雅黑" panose="020B0503020204020204" pitchFamily="34" charset="-122"/>
              </a:endParaRPr>
            </a:p>
          </p:txBody>
        </p:sp>
        <p:sp>
          <p:nvSpPr>
            <p:cNvPr id="26637" name="Freeform 204"/>
            <p:cNvSpPr>
              <a:spLocks noEditPoints="1"/>
            </p:cNvSpPr>
            <p:nvPr/>
          </p:nvSpPr>
          <p:spPr bwMode="auto">
            <a:xfrm>
              <a:off x="3162300" y="1830388"/>
              <a:ext cx="385763" cy="465137"/>
            </a:xfrm>
            <a:custGeom>
              <a:avLst/>
              <a:gdLst>
                <a:gd name="T0" fmla="*/ 0 w 77"/>
                <a:gd name="T1" fmla="*/ 2126251187 h 93"/>
                <a:gd name="T2" fmla="*/ 752974321 w 77"/>
                <a:gd name="T3" fmla="*/ 500292347 h 93"/>
                <a:gd name="T4" fmla="*/ 953771398 w 77"/>
                <a:gd name="T5" fmla="*/ 650381504 h 93"/>
                <a:gd name="T6" fmla="*/ 978866023 w 77"/>
                <a:gd name="T7" fmla="*/ 675399021 h 93"/>
                <a:gd name="T8" fmla="*/ 978866023 w 77"/>
                <a:gd name="T9" fmla="*/ 675399021 h 93"/>
                <a:gd name="T10" fmla="*/ 1003965657 w 77"/>
                <a:gd name="T11" fmla="*/ 675399021 h 93"/>
                <a:gd name="T12" fmla="*/ 1003965657 w 77"/>
                <a:gd name="T13" fmla="*/ 700411380 h 93"/>
                <a:gd name="T14" fmla="*/ 1003965657 w 77"/>
                <a:gd name="T15" fmla="*/ 700411380 h 93"/>
                <a:gd name="T16" fmla="*/ 1029065292 w 77"/>
                <a:gd name="T17" fmla="*/ 700411380 h 93"/>
                <a:gd name="T18" fmla="*/ 1029065292 w 77"/>
                <a:gd name="T19" fmla="*/ 725428740 h 93"/>
                <a:gd name="T20" fmla="*/ 1054164927 w 77"/>
                <a:gd name="T21" fmla="*/ 725428740 h 93"/>
                <a:gd name="T22" fmla="*/ 1054164927 w 77"/>
                <a:gd name="T23" fmla="*/ 725428740 h 93"/>
                <a:gd name="T24" fmla="*/ 1079264561 w 77"/>
                <a:gd name="T25" fmla="*/ 725428740 h 93"/>
                <a:gd name="T26" fmla="*/ 1079264561 w 77"/>
                <a:gd name="T27" fmla="*/ 750441099 h 93"/>
                <a:gd name="T28" fmla="*/ 1079264561 w 77"/>
                <a:gd name="T29" fmla="*/ 750441099 h 93"/>
                <a:gd name="T30" fmla="*/ 1204762734 w 77"/>
                <a:gd name="T31" fmla="*/ 825488178 h 93"/>
                <a:gd name="T32" fmla="*/ 1204762734 w 77"/>
                <a:gd name="T33" fmla="*/ 825488178 h 93"/>
                <a:gd name="T34" fmla="*/ 1229862369 w 77"/>
                <a:gd name="T35" fmla="*/ 850500537 h 93"/>
                <a:gd name="T36" fmla="*/ 1229862369 w 77"/>
                <a:gd name="T37" fmla="*/ 850500537 h 93"/>
                <a:gd name="T38" fmla="*/ 1254956993 w 77"/>
                <a:gd name="T39" fmla="*/ 850500537 h 93"/>
                <a:gd name="T40" fmla="*/ 1254956993 w 77"/>
                <a:gd name="T41" fmla="*/ 875517898 h 93"/>
                <a:gd name="T42" fmla="*/ 1254956993 w 77"/>
                <a:gd name="T43" fmla="*/ 875517898 h 93"/>
                <a:gd name="T44" fmla="*/ 1280056628 w 77"/>
                <a:gd name="T45" fmla="*/ 875517898 h 93"/>
                <a:gd name="T46" fmla="*/ 1280056628 w 77"/>
                <a:gd name="T47" fmla="*/ 900530256 h 93"/>
                <a:gd name="T48" fmla="*/ 1305156263 w 77"/>
                <a:gd name="T49" fmla="*/ 900530256 h 93"/>
                <a:gd name="T50" fmla="*/ 1305156263 w 77"/>
                <a:gd name="T51" fmla="*/ 900530256 h 93"/>
                <a:gd name="T52" fmla="*/ 1330256210 w 77"/>
                <a:gd name="T53" fmla="*/ 925547617 h 93"/>
                <a:gd name="T54" fmla="*/ 1330256210 w 77"/>
                <a:gd name="T55" fmla="*/ 925547617 h 93"/>
                <a:gd name="T56" fmla="*/ 1204762734 w 77"/>
                <a:gd name="T57" fmla="*/ 1976162029 h 93"/>
                <a:gd name="T58" fmla="*/ 175692511 w 77"/>
                <a:gd name="T59" fmla="*/ 2147483647 h 93"/>
                <a:gd name="T60" fmla="*/ 878472494 w 77"/>
                <a:gd name="T61" fmla="*/ 1600941636 h 93"/>
                <a:gd name="T62" fmla="*/ 476883194 w 77"/>
                <a:gd name="T63" fmla="*/ 1325780681 h 93"/>
                <a:gd name="T64" fmla="*/ 75298923 w 77"/>
                <a:gd name="T65" fmla="*/ 2147483647 h 93"/>
                <a:gd name="T66" fmla="*/ 1832238883 w 77"/>
                <a:gd name="T67" fmla="*/ 2147483647 h 93"/>
                <a:gd name="T68" fmla="*/ 1355355845 w 77"/>
                <a:gd name="T69" fmla="*/ 2076221468 h 93"/>
                <a:gd name="T70" fmla="*/ 1731845354 w 77"/>
                <a:gd name="T71" fmla="*/ 1050619414 h 93"/>
                <a:gd name="T72" fmla="*/ 853372860 w 77"/>
                <a:gd name="T73" fmla="*/ 0 h 93"/>
                <a:gd name="T74" fmla="*/ 1731845354 w 77"/>
                <a:gd name="T75" fmla="*/ 1050619414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w="9525">
              <a:noFill/>
              <a:round/>
            </a:ln>
          </p:spPr>
          <p:txBody>
            <a:bodyPr lIns="80296" tIns="40148" rIns="80296" bIns="40148"/>
            <a:lstStyle/>
            <a:p>
              <a:endParaRPr lang="zh-CN" altLang="en-US">
                <a:ea typeface="微软雅黑" panose="020B0503020204020204" pitchFamily="34" charset="-122"/>
              </a:endParaRPr>
            </a:p>
          </p:txBody>
        </p:sp>
      </p:grpSp>
      <p:grpSp>
        <p:nvGrpSpPr>
          <p:cNvPr id="5" name="组合 4"/>
          <p:cNvGrpSpPr/>
          <p:nvPr/>
        </p:nvGrpSpPr>
        <p:grpSpPr>
          <a:xfrm>
            <a:off x="2890838" y="4735602"/>
            <a:ext cx="928687" cy="928688"/>
            <a:chOff x="2890838" y="3406775"/>
            <a:chExt cx="928687" cy="928688"/>
          </a:xfrm>
        </p:grpSpPr>
        <p:sp>
          <p:nvSpPr>
            <p:cNvPr id="26633" name="椭圆 12"/>
            <p:cNvSpPr>
              <a:spLocks noChangeArrowheads="1"/>
            </p:cNvSpPr>
            <p:nvPr/>
          </p:nvSpPr>
          <p:spPr bwMode="auto">
            <a:xfrm>
              <a:off x="2890838" y="3406775"/>
              <a:ext cx="928687" cy="928688"/>
            </a:xfrm>
            <a:prstGeom prst="ellipse">
              <a:avLst/>
            </a:prstGeom>
            <a:solidFill>
              <a:schemeClr val="bg1">
                <a:alpha val="20000"/>
              </a:schemeClr>
            </a:solidFill>
            <a:ln w="9525">
              <a:noFill/>
              <a:round/>
            </a:ln>
          </p:spPr>
          <p:txBody>
            <a:bodyPr anchor="ctr"/>
            <a:lstStyle/>
            <a:p>
              <a:pPr algn="ctr" eaLnBrk="1" hangingPunct="1"/>
              <a:endParaRPr lang="zh-CN" altLang="en-US">
                <a:solidFill>
                  <a:srgbClr val="FFFFFF"/>
                </a:solidFill>
                <a:ea typeface="微软雅黑" panose="020B0503020204020204" pitchFamily="34" charset="-122"/>
              </a:endParaRPr>
            </a:p>
          </p:txBody>
        </p:sp>
        <p:sp>
          <p:nvSpPr>
            <p:cNvPr id="26638" name="Freeform 238"/>
            <p:cNvSpPr>
              <a:spLocks noEditPoints="1"/>
            </p:cNvSpPr>
            <p:nvPr/>
          </p:nvSpPr>
          <p:spPr bwMode="auto">
            <a:xfrm>
              <a:off x="3100388" y="3622675"/>
              <a:ext cx="596900" cy="490538"/>
            </a:xfrm>
            <a:custGeom>
              <a:avLst/>
              <a:gdLst>
                <a:gd name="T0" fmla="*/ 482969625 w 300"/>
                <a:gd name="T1" fmla="*/ 0 h 247"/>
                <a:gd name="T2" fmla="*/ 823425453 w 300"/>
                <a:gd name="T3" fmla="*/ 141987939 h 247"/>
                <a:gd name="T4" fmla="*/ 965941239 w 300"/>
                <a:gd name="T5" fmla="*/ 481184021 h 247"/>
                <a:gd name="T6" fmla="*/ 823425453 w 300"/>
                <a:gd name="T7" fmla="*/ 820380166 h 247"/>
                <a:gd name="T8" fmla="*/ 482969625 w 300"/>
                <a:gd name="T9" fmla="*/ 962368043 h 247"/>
                <a:gd name="T10" fmla="*/ 138556413 w 300"/>
                <a:gd name="T11" fmla="*/ 820380166 h 247"/>
                <a:gd name="T12" fmla="*/ 0 w 300"/>
                <a:gd name="T13" fmla="*/ 481184021 h 247"/>
                <a:gd name="T14" fmla="*/ 138556413 w 300"/>
                <a:gd name="T15" fmla="*/ 141987939 h 247"/>
                <a:gd name="T16" fmla="*/ 482969625 w 300"/>
                <a:gd name="T17" fmla="*/ 0 h 247"/>
                <a:gd name="T18" fmla="*/ 692785983 w 300"/>
                <a:gd name="T19" fmla="*/ 966312206 h 247"/>
                <a:gd name="T20" fmla="*/ 1187632048 w 300"/>
                <a:gd name="T21" fmla="*/ 623172023 h 247"/>
                <a:gd name="T22" fmla="*/ 1179715167 w 300"/>
                <a:gd name="T23" fmla="*/ 496960673 h 247"/>
                <a:gd name="T24" fmla="*/ 692785983 w 300"/>
                <a:gd name="T25" fmla="*/ 966312206 h 247"/>
                <a:gd name="T26" fmla="*/ 514641126 w 300"/>
                <a:gd name="T27" fmla="*/ 315531167 h 247"/>
                <a:gd name="T28" fmla="*/ 597775459 w 300"/>
                <a:gd name="T29" fmla="*/ 358916959 h 247"/>
                <a:gd name="T30" fmla="*/ 716538614 w 300"/>
                <a:gd name="T31" fmla="*/ 280033701 h 247"/>
                <a:gd name="T32" fmla="*/ 700702863 w 300"/>
                <a:gd name="T33" fmla="*/ 260312887 h 247"/>
                <a:gd name="T34" fmla="*/ 514641126 w 300"/>
                <a:gd name="T35" fmla="*/ 173541242 h 247"/>
                <a:gd name="T36" fmla="*/ 514641126 w 300"/>
                <a:gd name="T37" fmla="*/ 315531167 h 247"/>
                <a:gd name="T38" fmla="*/ 641321286 w 300"/>
                <a:gd name="T39" fmla="*/ 425965741 h 247"/>
                <a:gd name="T40" fmla="*/ 649238166 w 300"/>
                <a:gd name="T41" fmla="*/ 481184021 h 247"/>
                <a:gd name="T42" fmla="*/ 637361851 w 300"/>
                <a:gd name="T43" fmla="*/ 544290751 h 247"/>
                <a:gd name="T44" fmla="*/ 760084441 w 300"/>
                <a:gd name="T45" fmla="*/ 619227860 h 247"/>
                <a:gd name="T46" fmla="*/ 791753952 w 300"/>
                <a:gd name="T47" fmla="*/ 481184021 h 247"/>
                <a:gd name="T48" fmla="*/ 760084441 w 300"/>
                <a:gd name="T49" fmla="*/ 343140307 h 247"/>
                <a:gd name="T50" fmla="*/ 641321286 w 300"/>
                <a:gd name="T51" fmla="*/ 425965741 h 247"/>
                <a:gd name="T52" fmla="*/ 589856589 w 300"/>
                <a:gd name="T53" fmla="*/ 607397357 h 247"/>
                <a:gd name="T54" fmla="*/ 514641126 w 300"/>
                <a:gd name="T55" fmla="*/ 646837000 h 247"/>
                <a:gd name="T56" fmla="*/ 514641126 w 300"/>
                <a:gd name="T57" fmla="*/ 788826863 h 247"/>
                <a:gd name="T58" fmla="*/ 700702863 w 300"/>
                <a:gd name="T59" fmla="*/ 702055280 h 247"/>
                <a:gd name="T60" fmla="*/ 716538614 w 300"/>
                <a:gd name="T61" fmla="*/ 686278629 h 247"/>
                <a:gd name="T62" fmla="*/ 589856589 w 300"/>
                <a:gd name="T63" fmla="*/ 607397357 h 247"/>
                <a:gd name="T64" fmla="*/ 435464363 w 300"/>
                <a:gd name="T65" fmla="*/ 642892837 h 247"/>
                <a:gd name="T66" fmla="*/ 372125340 w 300"/>
                <a:gd name="T67" fmla="*/ 611339534 h 247"/>
                <a:gd name="T68" fmla="*/ 253362123 w 300"/>
                <a:gd name="T69" fmla="*/ 694166954 h 247"/>
                <a:gd name="T70" fmla="*/ 261279065 w 300"/>
                <a:gd name="T71" fmla="*/ 702055280 h 247"/>
                <a:gd name="T72" fmla="*/ 435464363 w 300"/>
                <a:gd name="T73" fmla="*/ 788826863 h 247"/>
                <a:gd name="T74" fmla="*/ 435464363 w 300"/>
                <a:gd name="T75" fmla="*/ 642892837 h 247"/>
                <a:gd name="T76" fmla="*/ 324620078 w 300"/>
                <a:gd name="T77" fmla="*/ 548234914 h 247"/>
                <a:gd name="T78" fmla="*/ 312743762 w 300"/>
                <a:gd name="T79" fmla="*/ 481184021 h 247"/>
                <a:gd name="T80" fmla="*/ 316701208 w 300"/>
                <a:gd name="T81" fmla="*/ 437798230 h 247"/>
                <a:gd name="T82" fmla="*/ 193980545 w 300"/>
                <a:gd name="T83" fmla="*/ 362861122 h 247"/>
                <a:gd name="T84" fmla="*/ 170227914 w 300"/>
                <a:gd name="T85" fmla="*/ 481184021 h 247"/>
                <a:gd name="T86" fmla="*/ 205856861 w 300"/>
                <a:gd name="T87" fmla="*/ 627116186 h 247"/>
                <a:gd name="T88" fmla="*/ 324620078 w 300"/>
                <a:gd name="T89" fmla="*/ 548234914 h 247"/>
                <a:gd name="T90" fmla="*/ 356289589 w 300"/>
                <a:gd name="T91" fmla="*/ 370747461 h 247"/>
                <a:gd name="T92" fmla="*/ 360249024 w 300"/>
                <a:gd name="T93" fmla="*/ 362861122 h 247"/>
                <a:gd name="T94" fmla="*/ 435464363 w 300"/>
                <a:gd name="T95" fmla="*/ 319475330 h 247"/>
                <a:gd name="T96" fmla="*/ 435464363 w 300"/>
                <a:gd name="T97" fmla="*/ 173541242 h 247"/>
                <a:gd name="T98" fmla="*/ 261279065 w 300"/>
                <a:gd name="T99" fmla="*/ 260312887 h 247"/>
                <a:gd name="T100" fmla="*/ 233566937 w 300"/>
                <a:gd name="T101" fmla="*/ 291866190 h 247"/>
                <a:gd name="T102" fmla="*/ 356289589 w 300"/>
                <a:gd name="T103" fmla="*/ 370747461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0"/>
                <a:gd name="T157" fmla="*/ 0 h 247"/>
                <a:gd name="T158" fmla="*/ 300 w 300"/>
                <a:gd name="T159" fmla="*/ 247 h 2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0" h="246">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w="9525">
              <a:noFill/>
              <a:round/>
            </a:ln>
          </p:spPr>
          <p:txBody>
            <a:bodyPr lIns="80296" tIns="40148" rIns="80296" bIns="40148"/>
            <a:lstStyle/>
            <a:p>
              <a:endParaRPr lang="zh-CN" altLang="en-US">
                <a:ea typeface="微软雅黑" panose="020B0503020204020204" pitchFamily="34" charset="-122"/>
              </a:endParaRPr>
            </a:p>
          </p:txBody>
        </p:sp>
      </p:grpSp>
      <p:grpSp>
        <p:nvGrpSpPr>
          <p:cNvPr id="26639" name="组合 18"/>
          <p:cNvGrpSpPr/>
          <p:nvPr/>
        </p:nvGrpSpPr>
        <p:grpSpPr>
          <a:xfrm>
            <a:off x="158750" y="1749088"/>
            <a:ext cx="2693988" cy="2443984"/>
            <a:chOff x="0" y="0"/>
            <a:chExt cx="2693856" cy="2445256"/>
          </a:xfrm>
        </p:grpSpPr>
        <p:sp>
          <p:nvSpPr>
            <p:cNvPr id="26651" name="文本框 19"/>
            <p:cNvSpPr txBox="1">
              <a:spLocks noChangeArrowheads="1"/>
            </p:cNvSpPr>
            <p:nvPr/>
          </p:nvSpPr>
          <p:spPr bwMode="auto">
            <a:xfrm>
              <a:off x="105196" y="412874"/>
              <a:ext cx="2588660" cy="2032382"/>
            </a:xfrm>
            <a:prstGeom prst="rect">
              <a:avLst/>
            </a:prstGeom>
            <a:noFill/>
            <a:ln w="9525">
              <a:noFill/>
              <a:miter lim="800000"/>
            </a:ln>
          </p:spPr>
          <p:txBody>
            <a:bodyPr wrap="square">
              <a:spAutoFit/>
            </a:bodyPr>
            <a:lstStyle/>
            <a:p>
              <a:pPr algn="r"/>
              <a:r>
                <a:rPr lang="en-US" altLang="zh-CN" sz="1400" dirty="0">
                  <a:solidFill>
                    <a:schemeClr val="bg1">
                      <a:lumMod val="75000"/>
                    </a:schemeClr>
                  </a:solidFill>
                  <a:latin typeface="微软雅黑" panose="020B0503020204020204" pitchFamily="34" charset="-122"/>
                  <a:ea typeface="微软雅黑" panose="020B0503020204020204" pitchFamily="34" charset="-122"/>
                </a:rPr>
                <a:t>A cryptocurrency is a digital asset designed to work as a medium of exchange that uses strong cryptography to secure financial transactions, control the creation of additional units, and verify the transfer of assets.</a:t>
              </a:r>
              <a:endParaRPr lang="zh-CN" altLang="en-US" sz="1400"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6652" name="文本框 20"/>
            <p:cNvSpPr txBox="1">
              <a:spLocks noChangeArrowheads="1"/>
            </p:cNvSpPr>
            <p:nvPr/>
          </p:nvSpPr>
          <p:spPr bwMode="auto">
            <a:xfrm>
              <a:off x="0" y="0"/>
              <a:ext cx="2687470" cy="338730"/>
            </a:xfrm>
            <a:prstGeom prst="rect">
              <a:avLst/>
            </a:prstGeom>
            <a:noFill/>
            <a:ln w="9525">
              <a:noFill/>
              <a:miter lim="800000"/>
            </a:ln>
          </p:spPr>
          <p:txBody>
            <a:bodyPr>
              <a:spAutoFit/>
            </a:bodyPr>
            <a:lstStyle/>
            <a:p>
              <a:pPr algn="r"/>
              <a:r>
                <a:rPr lang="en-US" altLang="zh-CN" sz="1600" b="1" dirty="0">
                  <a:solidFill>
                    <a:srgbClr val="FFFFFF"/>
                  </a:solidFill>
                  <a:latin typeface="微软雅黑" panose="020B0503020204020204" pitchFamily="34" charset="-122"/>
                  <a:ea typeface="微软雅黑" panose="020B0503020204020204" pitchFamily="34" charset="-122"/>
                </a:rPr>
                <a:t>Cryptocurrency</a:t>
              </a:r>
              <a:endParaRPr lang="zh-CN" altLang="en-US" sz="1600" b="1" dirty="0">
                <a:solidFill>
                  <a:srgbClr val="FFFFFF"/>
                </a:solidFill>
                <a:latin typeface="微软雅黑" panose="020B0503020204020204" pitchFamily="34" charset="-122"/>
                <a:ea typeface="微软雅黑" panose="020B0503020204020204" pitchFamily="34" charset="-122"/>
              </a:endParaRPr>
            </a:p>
          </p:txBody>
        </p:sp>
      </p:grpSp>
      <p:grpSp>
        <p:nvGrpSpPr>
          <p:cNvPr id="26640" name="组合 21"/>
          <p:cNvGrpSpPr/>
          <p:nvPr/>
        </p:nvGrpSpPr>
        <p:grpSpPr>
          <a:xfrm>
            <a:off x="184150" y="4553040"/>
            <a:ext cx="2693988" cy="1367335"/>
            <a:chOff x="0" y="0"/>
            <a:chExt cx="2693856" cy="1366165"/>
          </a:xfrm>
        </p:grpSpPr>
        <p:sp>
          <p:nvSpPr>
            <p:cNvPr id="26649" name="文本框 22"/>
            <p:cNvSpPr txBox="1">
              <a:spLocks noChangeArrowheads="1"/>
            </p:cNvSpPr>
            <p:nvPr/>
          </p:nvSpPr>
          <p:spPr bwMode="auto">
            <a:xfrm>
              <a:off x="359384" y="412874"/>
              <a:ext cx="2334472" cy="953291"/>
            </a:xfrm>
            <a:prstGeom prst="rect">
              <a:avLst/>
            </a:prstGeom>
            <a:noFill/>
            <a:ln w="9525">
              <a:noFill/>
              <a:miter lim="800000"/>
            </a:ln>
          </p:spPr>
          <p:txBody>
            <a:bodyPr>
              <a:spAutoFit/>
            </a:bodyPr>
            <a:lstStyle/>
            <a:p>
              <a:pPr algn="r"/>
              <a:r>
                <a:rPr lang="en-US" altLang="zh-CN" sz="1400" dirty="0">
                  <a:solidFill>
                    <a:schemeClr val="bg1">
                      <a:lumMod val="75000"/>
                    </a:schemeClr>
                  </a:solidFill>
                  <a:latin typeface="微软雅黑" panose="020B0503020204020204" pitchFamily="34" charset="-122"/>
                  <a:ea typeface="微软雅黑" panose="020B0503020204020204" pitchFamily="34" charset="-122"/>
                </a:rPr>
                <a:t>An electronic coin is a chain of </a:t>
              </a:r>
              <a:r>
                <a:rPr lang="en-US" altLang="zh-CN" sz="1400" dirty="0">
                  <a:solidFill>
                    <a:srgbClr val="FFFF00"/>
                  </a:solidFill>
                  <a:latin typeface="微软雅黑" panose="020B0503020204020204" pitchFamily="34" charset="-122"/>
                  <a:ea typeface="微软雅黑" panose="020B0503020204020204" pitchFamily="34" charset="-122"/>
                </a:rPr>
                <a:t>digital</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 </a:t>
              </a:r>
              <a:r>
                <a:rPr lang="en-US" altLang="zh-CN" sz="1400" dirty="0">
                  <a:solidFill>
                    <a:srgbClr val="FFFF00"/>
                  </a:solidFill>
                  <a:latin typeface="微软雅黑" panose="020B0503020204020204" pitchFamily="34" charset="-122"/>
                  <a:ea typeface="微软雅黑" panose="020B0503020204020204" pitchFamily="34" charset="-122"/>
                </a:rPr>
                <a:t>signatures</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75000"/>
                  </a:schemeClr>
                </a:solidFill>
                <a:latin typeface="微软雅黑" panose="020B0503020204020204" pitchFamily="34" charset="-122"/>
                <a:ea typeface="微软雅黑" panose="020B0503020204020204" pitchFamily="34" charset="-122"/>
              </a:endParaRPr>
            </a:p>
            <a:p>
              <a:pPr algn="r" eaLnBrk="1" hangingPunct="1"/>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6650" name="文本框 23"/>
            <p:cNvSpPr txBox="1">
              <a:spLocks noChangeArrowheads="1"/>
            </p:cNvSpPr>
            <p:nvPr/>
          </p:nvSpPr>
          <p:spPr bwMode="auto">
            <a:xfrm>
              <a:off x="0" y="0"/>
              <a:ext cx="2687470" cy="369332"/>
            </a:xfrm>
            <a:prstGeom prst="rect">
              <a:avLst/>
            </a:prstGeom>
            <a:noFill/>
            <a:ln w="9525">
              <a:noFill/>
              <a:miter lim="800000"/>
            </a:ln>
          </p:spPr>
          <p:txBody>
            <a:bodyPr>
              <a:spAutoFit/>
            </a:bodyPr>
            <a:lstStyle/>
            <a:p>
              <a:pPr algn="r"/>
              <a:r>
                <a:rPr lang="en-US" altLang="zh-CN" b="1" dirty="0">
                  <a:solidFill>
                    <a:srgbClr val="FFFFFF"/>
                  </a:solidFill>
                  <a:latin typeface="微软雅黑" panose="020B0503020204020204" pitchFamily="34" charset="-122"/>
                  <a:ea typeface="微软雅黑" panose="020B0503020204020204" pitchFamily="34" charset="-122"/>
                </a:rPr>
                <a:t>What is Bitcoin?</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6641" name="组合 24"/>
          <p:cNvGrpSpPr/>
          <p:nvPr/>
        </p:nvGrpSpPr>
        <p:grpSpPr>
          <a:xfrm>
            <a:off x="9296401" y="1741150"/>
            <a:ext cx="2468252" cy="1797654"/>
            <a:chOff x="0" y="0"/>
            <a:chExt cx="2334472" cy="1798590"/>
          </a:xfrm>
        </p:grpSpPr>
        <p:sp>
          <p:nvSpPr>
            <p:cNvPr id="26647" name="文本框 25"/>
            <p:cNvSpPr txBox="1">
              <a:spLocks noChangeArrowheads="1"/>
            </p:cNvSpPr>
            <p:nvPr/>
          </p:nvSpPr>
          <p:spPr bwMode="auto">
            <a:xfrm>
              <a:off x="0" y="412874"/>
              <a:ext cx="2334472" cy="1385716"/>
            </a:xfrm>
            <a:prstGeom prst="rect">
              <a:avLst/>
            </a:prstGeom>
            <a:noFill/>
            <a:ln w="9525">
              <a:noFill/>
              <a:miter lim="800000"/>
            </a:ln>
          </p:spPr>
          <p:txBody>
            <a:bodyPr>
              <a:spAutoFit/>
            </a:bodyPr>
            <a:lstStyle/>
            <a:p>
              <a:r>
                <a:rPr lang="en-US" altLang="zh-CN" sz="1400" dirty="0">
                  <a:solidFill>
                    <a:schemeClr val="bg1">
                      <a:lumMod val="75000"/>
                    </a:schemeClr>
                  </a:solidFill>
                  <a:latin typeface="微软雅黑" panose="020B0503020204020204" pitchFamily="34" charset="-122"/>
                  <a:ea typeface="微软雅黑" panose="020B0503020204020204" pitchFamily="34" charset="-122"/>
                </a:rPr>
                <a:t>Double-spending is a potential flaw in a digital cash scheme in which the same single digital token can be spent more than once.</a:t>
              </a:r>
            </a:p>
          </p:txBody>
        </p:sp>
        <p:sp>
          <p:nvSpPr>
            <p:cNvPr id="26648" name="文本框 26"/>
            <p:cNvSpPr txBox="1">
              <a:spLocks noChangeArrowheads="1"/>
            </p:cNvSpPr>
            <p:nvPr/>
          </p:nvSpPr>
          <p:spPr bwMode="auto">
            <a:xfrm>
              <a:off x="65228" y="0"/>
              <a:ext cx="2166644" cy="646668"/>
            </a:xfrm>
            <a:prstGeom prst="rect">
              <a:avLst/>
            </a:prstGeom>
            <a:noFill/>
            <a:ln w="9525">
              <a:noFill/>
              <a:miter lim="800000"/>
            </a:ln>
          </p:spPr>
          <p:txBody>
            <a:bodyPr wrap="square">
              <a:spAutoFit/>
            </a:bodyPr>
            <a:lstStyle/>
            <a:p>
              <a:pPr algn="r"/>
              <a:r>
                <a:rPr lang="en-US" altLang="zh-CN" b="1" dirty="0">
                  <a:solidFill>
                    <a:srgbClr val="FFFFFF"/>
                  </a:solidFill>
                  <a:latin typeface="微软雅黑" panose="020B0503020204020204" pitchFamily="34" charset="-122"/>
                  <a:ea typeface="微软雅黑" panose="020B0503020204020204" pitchFamily="34" charset="-122"/>
                </a:rPr>
                <a:t>Double-spending</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6642" name="组合 27"/>
          <p:cNvGrpSpPr/>
          <p:nvPr/>
        </p:nvGrpSpPr>
        <p:grpSpPr>
          <a:xfrm>
            <a:off x="9192703" y="4669026"/>
            <a:ext cx="2895600" cy="1797654"/>
            <a:chOff x="0" y="0"/>
            <a:chExt cx="2423670" cy="1798591"/>
          </a:xfrm>
        </p:grpSpPr>
        <p:sp>
          <p:nvSpPr>
            <p:cNvPr id="26645" name="文本框 28"/>
            <p:cNvSpPr txBox="1">
              <a:spLocks noChangeArrowheads="1"/>
            </p:cNvSpPr>
            <p:nvPr/>
          </p:nvSpPr>
          <p:spPr bwMode="auto">
            <a:xfrm>
              <a:off x="0" y="412874"/>
              <a:ext cx="2423670" cy="1385717"/>
            </a:xfrm>
            <a:prstGeom prst="rect">
              <a:avLst/>
            </a:prstGeom>
            <a:noFill/>
            <a:ln w="9525">
              <a:noFill/>
              <a:miter lim="800000"/>
            </a:ln>
          </p:spPr>
          <p:txBody>
            <a:bodyPr wrap="square">
              <a:spAutoFit/>
            </a:bodyPr>
            <a:lstStyle/>
            <a:p>
              <a:r>
                <a:rPr lang="en-US" altLang="zh-CN" sz="1400" dirty="0">
                  <a:solidFill>
                    <a:schemeClr val="bg1">
                      <a:lumMod val="75000"/>
                    </a:schemeClr>
                  </a:solidFill>
                  <a:latin typeface="微软雅黑" panose="020B0503020204020204" pitchFamily="34" charset="-122"/>
                  <a:ea typeface="微软雅黑" panose="020B0503020204020204" pitchFamily="34" charset="-122"/>
                </a:rPr>
                <a:t>A hash algorithm is a function that converts an input of letters and numbers into an </a:t>
              </a:r>
              <a:r>
                <a:rPr lang="en-US" altLang="zh-CN" sz="1400" b="1" dirty="0">
                  <a:solidFill>
                    <a:schemeClr val="bg1">
                      <a:lumMod val="75000"/>
                    </a:schemeClr>
                  </a:solidFill>
                  <a:latin typeface="微软雅黑" panose="020B0503020204020204" pitchFamily="34" charset="-122"/>
                  <a:ea typeface="微软雅黑" panose="020B0503020204020204" pitchFamily="34" charset="-122"/>
                </a:rPr>
                <a:t>encrypted output</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 of a fixed length. This </a:t>
              </a:r>
              <a:r>
                <a:rPr lang="en-US" altLang="zh-CN" sz="1400" b="1" dirty="0">
                  <a:solidFill>
                    <a:schemeClr val="bg1">
                      <a:lumMod val="75000"/>
                    </a:schemeClr>
                  </a:solidFill>
                  <a:latin typeface="微软雅黑" panose="020B0503020204020204" pitchFamily="34" charset="-122"/>
                  <a:ea typeface="微软雅黑" panose="020B0503020204020204" pitchFamily="34" charset="-122"/>
                </a:rPr>
                <a:t>output</a:t>
              </a:r>
              <a:r>
                <a:rPr lang="en-US" altLang="zh-CN" sz="1400" dirty="0">
                  <a:solidFill>
                    <a:schemeClr val="bg1">
                      <a:lumMod val="75000"/>
                    </a:schemeClr>
                  </a:solidFill>
                  <a:latin typeface="微软雅黑" panose="020B0503020204020204" pitchFamily="34" charset="-122"/>
                  <a:ea typeface="微软雅黑" panose="020B0503020204020204" pitchFamily="34" charset="-122"/>
                </a:rPr>
                <a:t> is called a hash.</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6646" name="文本框 29"/>
            <p:cNvSpPr txBox="1">
              <a:spLocks noChangeArrowheads="1"/>
            </p:cNvSpPr>
            <p:nvPr/>
          </p:nvSpPr>
          <p:spPr bwMode="auto">
            <a:xfrm>
              <a:off x="65228" y="0"/>
              <a:ext cx="2005299" cy="369332"/>
            </a:xfrm>
            <a:prstGeom prst="rect">
              <a:avLst/>
            </a:prstGeom>
            <a:noFill/>
            <a:ln w="9525">
              <a:noFill/>
              <a:miter lim="800000"/>
            </a:ln>
          </p:spPr>
          <p:txBody>
            <a:bodyPr>
              <a:spAutoFit/>
            </a:body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Hash</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471863" y="1249025"/>
            <a:ext cx="5195887" cy="4113213"/>
            <a:chOff x="3471863" y="1098550"/>
            <a:chExt cx="5195887" cy="4113213"/>
          </a:xfrm>
        </p:grpSpPr>
        <p:pic>
          <p:nvPicPr>
            <p:cNvPr id="26630" name="图片 9"/>
            <p:cNvPicPr>
              <a:picLocks noChangeAspect="1" noChangeArrowheads="1"/>
            </p:cNvPicPr>
            <p:nvPr/>
          </p:nvPicPr>
          <p:blipFill>
            <a:blip r:embed="rId3"/>
            <a:stretch>
              <a:fillRect/>
            </a:stretch>
          </p:blipFill>
          <p:spPr bwMode="auto">
            <a:xfrm>
              <a:off x="3471863" y="1098550"/>
              <a:ext cx="5195887" cy="4113213"/>
            </a:xfrm>
            <a:prstGeom prst="rect">
              <a:avLst/>
            </a:prstGeom>
            <a:noFill/>
            <a:ln w="9525">
              <a:noFill/>
              <a:miter lim="800000"/>
            </a:ln>
          </p:spPr>
        </p:pic>
        <p:pic>
          <p:nvPicPr>
            <p:cNvPr id="26644" name="图片 3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41962" y="1765300"/>
              <a:ext cx="3681251" cy="2116138"/>
            </a:xfrm>
            <a:prstGeom prst="rect">
              <a:avLst/>
            </a:prstGeom>
            <a:noFill/>
            <a:ln w="9525">
              <a:noFill/>
              <a:miter lim="800000"/>
            </a:ln>
          </p:spPr>
        </p:pic>
      </p:grpSp>
      <p:sp>
        <p:nvSpPr>
          <p:cNvPr id="32" name="标题 1"/>
          <p:cNvSpPr txBox="1"/>
          <p:nvPr/>
        </p:nvSpPr>
        <p:spPr>
          <a:xfrm>
            <a:off x="1422400" y="266281"/>
            <a:ext cx="5496874"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Transaction: Terminology</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EDF9EBCC-02BB-4D06-9DB5-B109BF731147}"/>
              </a:ext>
            </a:extLst>
          </p:cNvPr>
          <p:cNvSpPr txBox="1"/>
          <p:nvPr/>
        </p:nvSpPr>
        <p:spPr>
          <a:xfrm>
            <a:off x="8179109" y="3538804"/>
            <a:ext cx="3748940" cy="1169551"/>
          </a:xfrm>
          <a:prstGeom prst="rect">
            <a:avLst/>
          </a:prstGeom>
          <a:noFill/>
        </p:spPr>
        <p:txBody>
          <a:bodyPr wrap="square" rtlCol="0">
            <a:spAutoFit/>
          </a:bodyPr>
          <a:lstStyle/>
          <a:p>
            <a:r>
              <a:rPr lang="en-US" altLang="zh-CN" sz="1400" dirty="0">
                <a:solidFill>
                  <a:schemeClr val="bg1">
                    <a:lumMod val="75000"/>
                  </a:schemeClr>
                </a:solidFill>
                <a:latin typeface="微软雅黑" panose="020B0503020204020204" pitchFamily="34" charset="-122"/>
                <a:ea typeface="微软雅黑" panose="020B0503020204020204" pitchFamily="34" charset="-122"/>
              </a:rPr>
              <a:t>Example</a:t>
            </a:r>
            <a:r>
              <a:rPr lang="zh-CN" altLang="en-US" sz="1400" dirty="0">
                <a:solidFill>
                  <a:schemeClr val="bg1">
                    <a:lumMod val="75000"/>
                  </a:schemeClr>
                </a:solidFill>
                <a:latin typeface="微软雅黑" panose="020B0503020204020204" pitchFamily="34" charset="-122"/>
                <a:ea typeface="微软雅黑" panose="020B0503020204020204" pitchFamily="34" charset="-122"/>
              </a:rPr>
              <a:t>：</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a:p>
            <a:r>
              <a:rPr lang="en-US" altLang="zh-CN" sz="1400" dirty="0">
                <a:solidFill>
                  <a:schemeClr val="bg1">
                    <a:lumMod val="75000"/>
                  </a:schemeClr>
                </a:solidFill>
                <a:latin typeface="微软雅黑" panose="020B0503020204020204" pitchFamily="34" charset="-122"/>
                <a:ea typeface="微软雅黑" panose="020B0503020204020204" pitchFamily="34" charset="-122"/>
              </a:rPr>
              <a:t>Amy has only $100 in her banking account.  She wrote two checks each worth $100 to Bob and Cathy respectively.</a:t>
            </a:r>
          </a:p>
          <a:p>
            <a:endParaRPr lang="en-US" sz="1200" dirty="0"/>
          </a:p>
        </p:txBody>
      </p:sp>
      <p:sp>
        <p:nvSpPr>
          <p:cNvPr id="31" name="TextBox 30">
            <a:extLst>
              <a:ext uri="{FF2B5EF4-FFF2-40B4-BE49-F238E27FC236}">
                <a16:creationId xmlns:a16="http://schemas.microsoft.com/office/drawing/2014/main" id="{8F4BD8C9-3EAD-438A-B2E7-EAF9658EF938}"/>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8</a:t>
            </a:r>
          </a:p>
        </p:txBody>
      </p:sp>
    </p:spTree>
    <p:extLst>
      <p:ext uri="{BB962C8B-B14F-4D97-AF65-F5344CB8AC3E}">
        <p14:creationId xmlns:p14="http://schemas.microsoft.com/office/powerpoint/2010/main" val="1687573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p15="http://schemas.microsoft.com/office/powerpoint/2012/main"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500"/>
                            </p:stCondLst>
                            <p:childTnLst>
                              <p:par>
                                <p:cTn id="29" presetID="22" presetClass="entr" presetSubtype="1" fill="hold" nodeType="afterEffect">
                                  <p:stCondLst>
                                    <p:cond delay="0"/>
                                  </p:stCondLst>
                                  <p:childTnLst>
                                    <p:set>
                                      <p:cBhvr>
                                        <p:cTn id="30" dur="1" fill="hold">
                                          <p:stCondLst>
                                            <p:cond delay="0"/>
                                          </p:stCondLst>
                                        </p:cTn>
                                        <p:tgtEl>
                                          <p:spTgt spid="26641"/>
                                        </p:tgtEl>
                                        <p:attrNameLst>
                                          <p:attrName>style.visibility</p:attrName>
                                        </p:attrNameLst>
                                      </p:cBhvr>
                                      <p:to>
                                        <p:strVal val="visible"/>
                                      </p:to>
                                    </p:set>
                                    <p:animEffect transition="in" filter="wipe(up)">
                                      <p:cBhvr>
                                        <p:cTn id="31" dur="500"/>
                                        <p:tgtEl>
                                          <p:spTgt spid="26641"/>
                                        </p:tgtEl>
                                      </p:cBhvr>
                                    </p:animEffect>
                                  </p:childTnLst>
                                </p:cTn>
                              </p:par>
                            </p:childTnLst>
                          </p:cTn>
                        </p:par>
                        <p:par>
                          <p:cTn id="32" fill="hold" nodeType="afterGroup">
                            <p:stCondLst>
                              <p:cond delay="2000"/>
                            </p:stCondLst>
                            <p:childTnLst>
                              <p:par>
                                <p:cTn id="33" presetID="22" presetClass="entr" presetSubtype="1" fill="hold" nodeType="afterEffect">
                                  <p:stCondLst>
                                    <p:cond delay="0"/>
                                  </p:stCondLst>
                                  <p:childTnLst>
                                    <p:set>
                                      <p:cBhvr>
                                        <p:cTn id="34" dur="1" fill="hold">
                                          <p:stCondLst>
                                            <p:cond delay="0"/>
                                          </p:stCondLst>
                                        </p:cTn>
                                        <p:tgtEl>
                                          <p:spTgt spid="26642"/>
                                        </p:tgtEl>
                                        <p:attrNameLst>
                                          <p:attrName>style.visibility</p:attrName>
                                        </p:attrNameLst>
                                      </p:cBhvr>
                                      <p:to>
                                        <p:strVal val="visible"/>
                                      </p:to>
                                    </p:set>
                                    <p:animEffect transition="in" filter="wipe(up)">
                                      <p:cBhvr>
                                        <p:cTn id="35" dur="500"/>
                                        <p:tgtEl>
                                          <p:spTgt spid="26642"/>
                                        </p:tgtEl>
                                      </p:cBhvr>
                                    </p:animEffect>
                                  </p:childTnLst>
                                </p:cTn>
                              </p:par>
                            </p:childTnLst>
                          </p:cTn>
                        </p:par>
                        <p:par>
                          <p:cTn id="36" fill="hold" nodeType="afterGroup">
                            <p:stCondLst>
                              <p:cond delay="2500"/>
                            </p:stCondLst>
                            <p:childTnLst>
                              <p:par>
                                <p:cTn id="37" presetID="22" presetClass="entr" presetSubtype="1" fill="hold" nodeType="afterEffect">
                                  <p:stCondLst>
                                    <p:cond delay="0"/>
                                  </p:stCondLst>
                                  <p:childTnLst>
                                    <p:set>
                                      <p:cBhvr>
                                        <p:cTn id="38" dur="1" fill="hold">
                                          <p:stCondLst>
                                            <p:cond delay="0"/>
                                          </p:stCondLst>
                                        </p:cTn>
                                        <p:tgtEl>
                                          <p:spTgt spid="26640"/>
                                        </p:tgtEl>
                                        <p:attrNameLst>
                                          <p:attrName>style.visibility</p:attrName>
                                        </p:attrNameLst>
                                      </p:cBhvr>
                                      <p:to>
                                        <p:strVal val="visible"/>
                                      </p:to>
                                    </p:set>
                                    <p:animEffect transition="in" filter="wipe(up)">
                                      <p:cBhvr>
                                        <p:cTn id="39" dur="500"/>
                                        <p:tgtEl>
                                          <p:spTgt spid="26640"/>
                                        </p:tgtEl>
                                      </p:cBhvr>
                                    </p:animEffect>
                                  </p:childTnLst>
                                </p:cTn>
                              </p:par>
                            </p:childTnLst>
                          </p:cTn>
                        </p:par>
                        <p:par>
                          <p:cTn id="40" fill="hold" nodeType="afterGroup">
                            <p:stCondLst>
                              <p:cond delay="3000"/>
                            </p:stCondLst>
                            <p:childTnLst>
                              <p:par>
                                <p:cTn id="41" presetID="22" presetClass="entr" presetSubtype="1" fill="hold" nodeType="afterEffect">
                                  <p:stCondLst>
                                    <p:cond delay="0"/>
                                  </p:stCondLst>
                                  <p:childTnLst>
                                    <p:set>
                                      <p:cBhvr>
                                        <p:cTn id="42" dur="1" fill="hold">
                                          <p:stCondLst>
                                            <p:cond delay="0"/>
                                          </p:stCondLst>
                                        </p:cTn>
                                        <p:tgtEl>
                                          <p:spTgt spid="26639"/>
                                        </p:tgtEl>
                                        <p:attrNameLst>
                                          <p:attrName>style.visibility</p:attrName>
                                        </p:attrNameLst>
                                      </p:cBhvr>
                                      <p:to>
                                        <p:strVal val="visible"/>
                                      </p:to>
                                    </p:set>
                                    <p:animEffect transition="in" filter="wipe(up)">
                                      <p:cBhvr>
                                        <p:cTn id="43" dur="500"/>
                                        <p:tgtEl>
                                          <p:spTgt spid="26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821A80C-2EC1-476C-92C3-80576E167CB5}"/>
              </a:ext>
            </a:extLst>
          </p:cNvPr>
          <p:cNvSpPr txBox="1"/>
          <p:nvPr/>
        </p:nvSpPr>
        <p:spPr>
          <a:xfrm>
            <a:off x="1422400" y="266281"/>
            <a:ext cx="5496874" cy="569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000" dirty="0">
                <a:solidFill>
                  <a:schemeClr val="bg1">
                    <a:lumMod val="95000"/>
                  </a:schemeClr>
                </a:solidFill>
                <a:latin typeface="微软雅黑" panose="020B0503020204020204" pitchFamily="34" charset="-122"/>
                <a:ea typeface="微软雅黑" panose="020B0503020204020204" pitchFamily="34" charset="-122"/>
              </a:rPr>
              <a:t>Transaction: Process</a:t>
            </a:r>
            <a:endParaRPr lang="zh-CN" altLang="en-US" sz="30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4" name="Picture 3">
            <a:extLst>
              <a:ext uri="{FF2B5EF4-FFF2-40B4-BE49-F238E27FC236}">
                <a16:creationId xmlns:a16="http://schemas.microsoft.com/office/drawing/2014/main" id="{C1C9E1B1-D4D0-49E0-A82D-4982AA8A0A12}"/>
              </a:ext>
            </a:extLst>
          </p:cNvPr>
          <p:cNvPicPr>
            <a:picLocks noChangeAspect="1"/>
          </p:cNvPicPr>
          <p:nvPr/>
        </p:nvPicPr>
        <p:blipFill>
          <a:blip r:embed="rId2"/>
          <a:stretch>
            <a:fillRect/>
          </a:stretch>
        </p:blipFill>
        <p:spPr>
          <a:xfrm>
            <a:off x="5266442" y="961534"/>
            <a:ext cx="6096000" cy="3676650"/>
          </a:xfrm>
          <a:prstGeom prst="rect">
            <a:avLst/>
          </a:prstGeom>
        </p:spPr>
      </p:pic>
      <p:sp>
        <p:nvSpPr>
          <p:cNvPr id="5" name="TextBox 4">
            <a:extLst>
              <a:ext uri="{FF2B5EF4-FFF2-40B4-BE49-F238E27FC236}">
                <a16:creationId xmlns:a16="http://schemas.microsoft.com/office/drawing/2014/main" id="{7653F63D-8202-4CF3-B30F-CF88174B464B}"/>
              </a:ext>
            </a:extLst>
          </p:cNvPr>
          <p:cNvSpPr txBox="1"/>
          <p:nvPr/>
        </p:nvSpPr>
        <p:spPr>
          <a:xfrm>
            <a:off x="164444" y="961534"/>
            <a:ext cx="489775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Private Key</a:t>
            </a:r>
            <a:r>
              <a:rPr lang="zh-CN" altLang="en-US" b="1" dirty="0">
                <a:solidFill>
                  <a:schemeClr val="bg1"/>
                </a:solidFill>
              </a:rPr>
              <a:t>：</a:t>
            </a:r>
            <a:endParaRPr lang="en-US" altLang="zh-CN" b="1" dirty="0">
              <a:solidFill>
                <a:schemeClr val="bg1"/>
              </a:solidFill>
            </a:endParaRPr>
          </a:p>
          <a:p>
            <a:pPr marL="742950" lvl="1" indent="-285750">
              <a:buFont typeface="Arial" panose="020B0604020202020204" pitchFamily="34" charset="0"/>
              <a:buChar char="•"/>
            </a:pPr>
            <a:r>
              <a:rPr lang="en-US" dirty="0">
                <a:solidFill>
                  <a:schemeClr val="bg1"/>
                </a:solidFill>
              </a:rPr>
              <a:t>A private key is a secret, alphanumeric password/number used to spend/send your bitcoins to another Bitcoin address. </a:t>
            </a:r>
          </a:p>
          <a:p>
            <a:pPr marL="285750" indent="-285750">
              <a:buFont typeface="Arial" panose="020B0604020202020204" pitchFamily="34" charset="0"/>
              <a:buChar char="•"/>
            </a:pPr>
            <a:r>
              <a:rPr lang="en-US" altLang="zh-CN" b="1" dirty="0">
                <a:solidFill>
                  <a:schemeClr val="bg1"/>
                </a:solidFill>
              </a:rPr>
              <a:t>Public Key:</a:t>
            </a:r>
            <a:endParaRPr lang="en-US" b="1" dirty="0">
              <a:solidFill>
                <a:schemeClr val="bg1"/>
              </a:solidFill>
            </a:endParaRPr>
          </a:p>
          <a:p>
            <a:pPr marL="742950" lvl="1" indent="-285750">
              <a:buFont typeface="Arial" panose="020B0604020202020204" pitchFamily="34" charset="0"/>
              <a:buChar char="•"/>
            </a:pPr>
            <a:r>
              <a:rPr lang="en-US" dirty="0">
                <a:solidFill>
                  <a:schemeClr val="bg1"/>
                </a:solidFill>
              </a:rPr>
              <a:t>This is another alphanumeric address which is </a:t>
            </a:r>
            <a:r>
              <a:rPr lang="en-US" b="1" dirty="0">
                <a:solidFill>
                  <a:schemeClr val="bg1"/>
                </a:solidFill>
              </a:rPr>
              <a:t>derived</a:t>
            </a:r>
            <a:r>
              <a:rPr lang="en-US" dirty="0">
                <a:solidFill>
                  <a:schemeClr val="bg1"/>
                </a:solidFill>
              </a:rPr>
              <a:t> from </a:t>
            </a:r>
            <a:r>
              <a:rPr lang="en-US" b="1" dirty="0">
                <a:solidFill>
                  <a:schemeClr val="bg1"/>
                </a:solidFill>
              </a:rPr>
              <a:t>private keys </a:t>
            </a:r>
            <a:r>
              <a:rPr lang="en-US" dirty="0">
                <a:solidFill>
                  <a:schemeClr val="bg1"/>
                </a:solidFill>
              </a:rPr>
              <a:t>only by using cryptographic math functions. This address is always seen and broadcasted for receiving bitcoins. Users can make as many public addresses as they want to receive bitcoins.</a:t>
            </a:r>
          </a:p>
          <a:p>
            <a:pPr marL="285750" indent="-285750">
              <a:buFont typeface="Arial" panose="020B0604020202020204" pitchFamily="34" charset="0"/>
              <a:buChar char="•"/>
            </a:pPr>
            <a:r>
              <a:rPr lang="en-US" dirty="0">
                <a:solidFill>
                  <a:schemeClr val="bg1"/>
                </a:solidFill>
              </a:rPr>
              <a:t>Transaction:</a:t>
            </a:r>
          </a:p>
          <a:p>
            <a:pPr marL="742950" lvl="1" indent="-285750">
              <a:buFont typeface="Arial" panose="020B0604020202020204" pitchFamily="34" charset="0"/>
              <a:buChar char="•"/>
            </a:pPr>
            <a:r>
              <a:rPr lang="en-US" dirty="0">
                <a:solidFill>
                  <a:schemeClr val="bg1"/>
                </a:solidFill>
              </a:rPr>
              <a:t>Each owner transfers the coin to the next by digitally signing a hash of the previous transaction and the public key of the next owner and adding these to the end of the coin.</a:t>
            </a:r>
          </a:p>
        </p:txBody>
      </p:sp>
      <p:sp>
        <p:nvSpPr>
          <p:cNvPr id="6" name="Rectangle 5">
            <a:extLst>
              <a:ext uri="{FF2B5EF4-FFF2-40B4-BE49-F238E27FC236}">
                <a16:creationId xmlns:a16="http://schemas.microsoft.com/office/drawing/2014/main" id="{89FABC8E-DF9A-4D26-A0B1-999607AF3871}"/>
              </a:ext>
            </a:extLst>
          </p:cNvPr>
          <p:cNvSpPr/>
          <p:nvPr/>
        </p:nvSpPr>
        <p:spPr>
          <a:xfrm>
            <a:off x="7720553" y="1084082"/>
            <a:ext cx="1414020" cy="2535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D0B1A1-464D-469A-B97A-374134116240}"/>
              </a:ext>
            </a:extLst>
          </p:cNvPr>
          <p:cNvSpPr/>
          <p:nvPr/>
        </p:nvSpPr>
        <p:spPr>
          <a:xfrm>
            <a:off x="5818446" y="5450752"/>
            <a:ext cx="6188297" cy="646331"/>
          </a:xfrm>
          <a:prstGeom prst="rect">
            <a:avLst/>
          </a:prstGeom>
        </p:spPr>
        <p:txBody>
          <a:bodyPr wrap="none">
            <a:spAutoFit/>
          </a:bodyPr>
          <a:lstStyle/>
          <a:p>
            <a:r>
              <a:rPr lang="en-US" dirty="0">
                <a:solidFill>
                  <a:schemeClr val="bg1"/>
                </a:solidFill>
              </a:rPr>
              <a:t>Bitcoin: a chain of digital signatures.</a:t>
            </a:r>
          </a:p>
          <a:p>
            <a:r>
              <a:rPr lang="en-US" dirty="0">
                <a:solidFill>
                  <a:schemeClr val="bg1"/>
                </a:solidFill>
              </a:rPr>
              <a:t>Hash</a:t>
            </a:r>
            <a:r>
              <a:rPr lang="zh-CN" altLang="en-US" dirty="0">
                <a:solidFill>
                  <a:schemeClr val="bg1"/>
                </a:solidFill>
              </a:rPr>
              <a:t>：</a:t>
            </a:r>
            <a:r>
              <a:rPr lang="en-US" altLang="zh-CN" dirty="0">
                <a:solidFill>
                  <a:schemeClr val="bg1"/>
                </a:solidFill>
              </a:rPr>
              <a:t>the output of the Hash function (abstract of given data)</a:t>
            </a:r>
            <a:endParaRPr lang="en-US" dirty="0">
              <a:solidFill>
                <a:schemeClr val="bg1"/>
              </a:solidFill>
            </a:endParaRPr>
          </a:p>
        </p:txBody>
      </p:sp>
      <p:sp>
        <p:nvSpPr>
          <p:cNvPr id="9" name="TextBox 8">
            <a:extLst>
              <a:ext uri="{FF2B5EF4-FFF2-40B4-BE49-F238E27FC236}">
                <a16:creationId xmlns:a16="http://schemas.microsoft.com/office/drawing/2014/main" id="{29E35FA8-AB5A-44D9-B904-AE433E3E5B61}"/>
              </a:ext>
            </a:extLst>
          </p:cNvPr>
          <p:cNvSpPr txBox="1"/>
          <p:nvPr/>
        </p:nvSpPr>
        <p:spPr>
          <a:xfrm>
            <a:off x="6711885" y="4977352"/>
            <a:ext cx="3619892" cy="369332"/>
          </a:xfrm>
          <a:prstGeom prst="rect">
            <a:avLst/>
          </a:prstGeom>
          <a:noFill/>
        </p:spPr>
        <p:txBody>
          <a:bodyPr wrap="square" rtlCol="0">
            <a:spAutoFit/>
          </a:bodyPr>
          <a:lstStyle/>
          <a:p>
            <a:r>
              <a:rPr lang="en-US" dirty="0">
                <a:solidFill>
                  <a:schemeClr val="bg1"/>
                </a:solidFill>
              </a:rPr>
              <a:t>Owner 1 gives his coins to Owner 2</a:t>
            </a:r>
          </a:p>
        </p:txBody>
      </p:sp>
      <p:cxnSp>
        <p:nvCxnSpPr>
          <p:cNvPr id="11" name="Straight Arrow Connector 10">
            <a:extLst>
              <a:ext uri="{FF2B5EF4-FFF2-40B4-BE49-F238E27FC236}">
                <a16:creationId xmlns:a16="http://schemas.microsoft.com/office/drawing/2014/main" id="{FC6A8B3E-F0F4-40FE-A0B5-187180A2FB2F}"/>
              </a:ext>
            </a:extLst>
          </p:cNvPr>
          <p:cNvCxnSpPr>
            <a:cxnSpLocks/>
          </p:cNvCxnSpPr>
          <p:nvPr/>
        </p:nvCxnSpPr>
        <p:spPr>
          <a:xfrm flipV="1">
            <a:off x="8521831" y="3667028"/>
            <a:ext cx="0" cy="13763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948D4E-FB14-4787-A2A5-94983434794D}"/>
              </a:ext>
            </a:extLst>
          </p:cNvPr>
          <p:cNvSpPr txBox="1"/>
          <p:nvPr/>
        </p:nvSpPr>
        <p:spPr>
          <a:xfrm>
            <a:off x="10740571" y="6502400"/>
            <a:ext cx="928915" cy="369332"/>
          </a:xfrm>
          <a:prstGeom prst="rect">
            <a:avLst/>
          </a:prstGeom>
          <a:noFill/>
        </p:spPr>
        <p:txBody>
          <a:bodyPr wrap="square" rtlCol="0">
            <a:spAutoFit/>
          </a:bodyPr>
          <a:lstStyle/>
          <a:p>
            <a:r>
              <a:rPr lang="en-US" dirty="0">
                <a:solidFill>
                  <a:schemeClr val="bg1"/>
                </a:solidFill>
              </a:rPr>
              <a:t>9</a:t>
            </a:r>
          </a:p>
        </p:txBody>
      </p:sp>
    </p:spTree>
    <p:extLst>
      <p:ext uri="{BB962C8B-B14F-4D97-AF65-F5344CB8AC3E}">
        <p14:creationId xmlns:p14="http://schemas.microsoft.com/office/powerpoint/2010/main" val="3359734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 name="ISPRING_PRESENTATION_TITLE" val="区块链"/>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957</TotalTime>
  <Words>1589</Words>
  <Application>Microsoft Office PowerPoint</Application>
  <PresentationFormat>Widescreen</PresentationFormat>
  <Paragraphs>236</Paragraphs>
  <Slides>24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 Unicode MS</vt:lpstr>
      <vt:lpstr>微软雅黑</vt:lpstr>
      <vt:lpstr>方正兰亭黑_GBK</vt:lpstr>
      <vt:lpstr>Agency FB</vt:lpstr>
      <vt:lpstr>Arial</vt:lpstr>
      <vt:lpstr>Calibri</vt:lpstr>
      <vt:lpstr>Calibri Light</vt:lpstr>
      <vt:lpstr>Segoe UI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Lizhi Xing</cp:lastModifiedBy>
  <cp:revision>76</cp:revision>
  <dcterms:created xsi:type="dcterms:W3CDTF">2018-03-23T08:50:22Z</dcterms:created>
  <dcterms:modified xsi:type="dcterms:W3CDTF">2019-09-10T17:55:21Z</dcterms:modified>
</cp:coreProperties>
</file>